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478" r:id="rId2"/>
    <p:sldId id="496" r:id="rId3"/>
    <p:sldId id="487" r:id="rId4"/>
    <p:sldId id="490" r:id="rId5"/>
    <p:sldId id="494" r:id="rId6"/>
    <p:sldId id="492" r:id="rId7"/>
    <p:sldId id="358" r:id="rId8"/>
    <p:sldId id="429" r:id="rId9"/>
    <p:sldId id="389" r:id="rId10"/>
    <p:sldId id="495" r:id="rId11"/>
    <p:sldId id="425" r:id="rId12"/>
    <p:sldId id="394" r:id="rId13"/>
    <p:sldId id="262" r:id="rId14"/>
    <p:sldId id="263" r:id="rId15"/>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4"/>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DECC"/>
    <a:srgbClr val="F98124"/>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48" autoAdjust="0"/>
    <p:restoredTop sz="96374" autoAdjust="0"/>
  </p:normalViewPr>
  <p:slideViewPr>
    <p:cSldViewPr snapToGrid="0">
      <p:cViewPr varScale="1">
        <p:scale>
          <a:sx n="56" d="100"/>
          <a:sy n="56" d="100"/>
        </p:scale>
        <p:origin x="74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8/14/2024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8/14/2024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3.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8862"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5887895"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2287848"/>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2" name="Rectangle 1">
            <a:extLst>
              <a:ext uri="{FF2B5EF4-FFF2-40B4-BE49-F238E27FC236}">
                <a16:creationId xmlns:a16="http://schemas.microsoft.com/office/drawing/2014/main" id="{7DE1B5DC-F2B8-5149-188C-6B5E8BA4300D}"/>
              </a:ext>
            </a:extLst>
          </p:cNvPr>
          <p:cNvSpPr/>
          <p:nvPr/>
        </p:nvSpPr>
        <p:spPr>
          <a:xfrm>
            <a:off x="11163300" y="11541010"/>
            <a:ext cx="10177355" cy="861774"/>
          </a:xfrm>
          <a:prstGeom prst="rect">
            <a:avLst/>
          </a:prstGeom>
        </p:spPr>
        <p:txBody>
          <a:bodyPr wrap="square">
            <a:spAutoFit/>
          </a:bodyPr>
          <a:lstStyle/>
          <a:p>
            <a:pPr algn="r" defTabSz="365760" rtl="1"/>
            <a:r>
              <a:rPr lang="ar-JO" sz="5000" dirty="0">
                <a:highlight>
                  <a:srgbClr val="FFFF00"/>
                </a:highlight>
                <a:latin typeface="Almarai Bold" pitchFamily="2" charset="-78"/>
                <a:cs typeface="Almarai Bold" pitchFamily="2" charset="-78"/>
              </a:rPr>
              <a:t>اسم المختبر</a:t>
            </a:r>
            <a:endParaRPr lang="ar-JO" sz="5000" b="1" dirty="0">
              <a:highlight>
                <a:srgbClr val="FFFF00"/>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87864" y="4755759"/>
            <a:ext cx="8036224" cy="3170099"/>
          </a:xfrm>
          <a:prstGeom prst="rect">
            <a:avLst/>
          </a:prstGeom>
        </p:spPr>
        <p:txBody>
          <a:bodyPr wrap="square">
            <a:spAutoFit/>
          </a:bodyPr>
          <a:lstStyle/>
          <a:p>
            <a:pPr algn="ctr" defTabSz="365760" rtl="1"/>
            <a:r>
              <a:rPr lang="ar-JO" sz="50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5000" dirty="0">
                <a:solidFill>
                  <a:srgbClr val="7030A0"/>
                </a:solidFill>
                <a:highlight>
                  <a:srgbClr val="FFFF00"/>
                </a:highlight>
                <a:latin typeface="Almarai Bold" pitchFamily="2" charset="-78"/>
                <a:ea typeface="Cambria" panose="02040503050406030204" pitchFamily="18" charset="0"/>
                <a:cs typeface="Almarai Bold" pitchFamily="2" charset="-78"/>
              </a:rPr>
              <a:t>اسم المختبر </a:t>
            </a:r>
            <a:r>
              <a:rPr lang="ar-JO" sz="50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3231330" y="955605"/>
            <a:ext cx="5619296" cy="1101594"/>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العروض الترويجية: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58518" y="4530525"/>
            <a:ext cx="7840296" cy="5966302"/>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281215" y="4530525"/>
            <a:ext cx="6569411"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500" dirty="0">
                <a:solidFill>
                  <a:srgbClr val="2C599D"/>
                </a:solidFill>
                <a:latin typeface="Almarai Bold" pitchFamily="2" charset="-78"/>
                <a:cs typeface="Almarai Bold" pitchFamily="2" charset="-78"/>
              </a:rPr>
              <a:t>مرحبًا [اسم المريض]،</a:t>
            </a:r>
          </a:p>
          <a:p>
            <a:pPr algn="r" rtl="1">
              <a:lnSpc>
                <a:spcPct val="100000"/>
              </a:lnSpc>
              <a:defRPr/>
            </a:pPr>
            <a:endParaRPr lang="ar-JO" sz="2500" dirty="0">
              <a:solidFill>
                <a:srgbClr val="2C599D"/>
              </a:solidFill>
              <a:latin typeface="Almarai Bold" pitchFamily="2" charset="-78"/>
              <a:cs typeface="Almarai Bold" pitchFamily="2" charset="-78"/>
            </a:endParaRPr>
          </a:p>
          <a:p>
            <a:pPr algn="r" rtl="1">
              <a:lnSpc>
                <a:spcPct val="100000"/>
              </a:lnSpc>
              <a:defRPr/>
            </a:pPr>
            <a:r>
              <a:rPr lang="ar-JO" sz="2500" dirty="0">
                <a:solidFill>
                  <a:srgbClr val="2C599D"/>
                </a:solidFill>
                <a:latin typeface="Almarai" pitchFamily="2" charset="-78"/>
                <a:cs typeface="Almarai" pitchFamily="2" charset="-78"/>
              </a:rPr>
              <a:t>يسرنا أن نعلن عن عرض خاص بمناسبة [المناسبة/الحدث].</a:t>
            </a:r>
          </a:p>
          <a:p>
            <a:pPr algn="r" rtl="1">
              <a:lnSpc>
                <a:spcPct val="100000"/>
              </a:lnSpc>
              <a:defRPr/>
            </a:pPr>
            <a:endParaRPr lang="ar-JO" sz="2500" dirty="0">
              <a:solidFill>
                <a:srgbClr val="2C599D"/>
              </a:solidFill>
              <a:latin typeface="Almarai" pitchFamily="2" charset="-78"/>
              <a:cs typeface="Almarai" pitchFamily="2" charset="-78"/>
            </a:endParaRPr>
          </a:p>
          <a:p>
            <a:pPr algn="r" rtl="1">
              <a:lnSpc>
                <a:spcPct val="100000"/>
              </a:lnSpc>
              <a:defRPr/>
            </a:pPr>
            <a:r>
              <a:rPr lang="ar-JO" sz="2500" dirty="0">
                <a:solidFill>
                  <a:srgbClr val="2C599D"/>
                </a:solidFill>
                <a:latin typeface="Almarai" pitchFamily="2" charset="-78"/>
                <a:cs typeface="Almarai" pitchFamily="2" charset="-78"/>
              </a:rPr>
              <a:t>احصل على خصم [النسبة] على جميع الفحوصات عند حجز موعد قبل [تاريخ الانتهاء].</a:t>
            </a:r>
          </a:p>
          <a:p>
            <a:pPr algn="r" rtl="1">
              <a:lnSpc>
                <a:spcPct val="100000"/>
              </a:lnSpc>
              <a:defRPr/>
            </a:pPr>
            <a:endParaRPr lang="ar-JO" sz="2500" dirty="0">
              <a:solidFill>
                <a:srgbClr val="2C599D"/>
              </a:solidFill>
              <a:latin typeface="Almarai" pitchFamily="2" charset="-78"/>
              <a:cs typeface="Almarai" pitchFamily="2" charset="-78"/>
            </a:endParaRPr>
          </a:p>
          <a:p>
            <a:pPr algn="r" rtl="1">
              <a:lnSpc>
                <a:spcPct val="100000"/>
              </a:lnSpc>
              <a:defRPr/>
            </a:pPr>
            <a:r>
              <a:rPr lang="ar-JO" sz="2500" dirty="0">
                <a:solidFill>
                  <a:srgbClr val="2C599D"/>
                </a:solidFill>
                <a:latin typeface="Almarai" pitchFamily="2" charset="-78"/>
                <a:cs typeface="Almarai" pitchFamily="2" charset="-78"/>
              </a:rPr>
              <a:t>لحجز موعدك، يرجى الرد على هذه الرسالة أو الاتصال بنا على [رقم الهاتف].</a:t>
            </a:r>
          </a:p>
          <a:p>
            <a:pPr algn="r" rtl="1">
              <a:lnSpc>
                <a:spcPct val="100000"/>
              </a:lnSpc>
              <a:defRPr/>
            </a:pPr>
            <a:endParaRPr lang="ar-JO" sz="2500" dirty="0">
              <a:solidFill>
                <a:srgbClr val="2C599D"/>
              </a:solidFill>
              <a:latin typeface="Almarai Bold" pitchFamily="2" charset="-78"/>
              <a:cs typeface="Almarai Bold" pitchFamily="2" charset="-78"/>
            </a:endParaRPr>
          </a:p>
          <a:p>
            <a:pPr algn="r" rtl="1">
              <a:lnSpc>
                <a:spcPct val="100000"/>
              </a:lnSpc>
              <a:defRPr/>
            </a:pPr>
            <a:r>
              <a:rPr lang="ar-JO" sz="2500" dirty="0">
                <a:solidFill>
                  <a:srgbClr val="2C599D"/>
                </a:solidFill>
                <a:latin typeface="Almarai Bold" pitchFamily="2" charset="-78"/>
                <a:cs typeface="Almarai Bold" pitchFamily="2" charset="-78"/>
              </a:rPr>
              <a:t>تحياتنا،</a:t>
            </a:r>
          </a:p>
          <a:p>
            <a:pPr algn="r" rtl="1">
              <a:lnSpc>
                <a:spcPct val="100000"/>
              </a:lnSpc>
              <a:defRPr/>
            </a:pPr>
            <a:r>
              <a:rPr lang="ar-JO" sz="2500" dirty="0">
                <a:solidFill>
                  <a:srgbClr val="2C599D"/>
                </a:solidFill>
                <a:cs typeface="Almarai Bold" pitchFamily="2" charset="-78"/>
              </a:rPr>
              <a:t>فريق</a:t>
            </a:r>
            <a:r>
              <a:rPr lang="ar-JO" sz="2500" dirty="0">
                <a:solidFill>
                  <a:srgbClr val="2C599D"/>
                </a:solidFill>
                <a:highlight>
                  <a:srgbClr val="FFFF00"/>
                </a:highlight>
                <a:latin typeface="Almarai Bold" pitchFamily="2" charset="-78"/>
                <a:cs typeface="Almarai Bold" pitchFamily="2" charset="-78"/>
              </a:rPr>
              <a:t> اسم المختبر</a:t>
            </a: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تأكيد موعد إلى العميل أو اعادة جدولة موعد او استلام نتائج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15253"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586922" y="1538060"/>
            <a:ext cx="8642928" cy="5982004"/>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586922" y="9058124"/>
            <a:ext cx="8642928" cy="3582415"/>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326760" y="9090368"/>
            <a:ext cx="7144883" cy="355017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Bold" pitchFamily="2" charset="-78"/>
                <a:cs typeface="Almarai Bold" pitchFamily="2" charset="-78"/>
              </a:rPr>
              <a:t>شكرًا لثقتك ب </a:t>
            </a:r>
            <a:r>
              <a:rPr lang="ar-JO" sz="2400" dirty="0">
                <a:solidFill>
                  <a:srgbClr val="2C599D"/>
                </a:solidFill>
                <a:highlight>
                  <a:srgbClr val="FFFF00"/>
                </a:highlight>
                <a:latin typeface="Almarai Bold" pitchFamily="2" charset="-78"/>
                <a:cs typeface="Almarai Bold" pitchFamily="2" charset="-78"/>
              </a:rPr>
              <a:t>اسم المختبر</a:t>
            </a:r>
            <a:r>
              <a:rPr lang="ar-JO" sz="2400" dirty="0">
                <a:solidFill>
                  <a:srgbClr val="2C599D"/>
                </a:solidFill>
                <a:latin typeface="Almarai Bold" pitchFamily="2" charset="-78"/>
                <a:cs typeface="Almarai Bold" pitchFamily="2" charset="-78"/>
              </a:rPr>
              <a:t>. </a:t>
            </a:r>
          </a:p>
          <a:p>
            <a:pPr algn="r" rtl="1">
              <a:lnSpc>
                <a:spcPct val="100000"/>
              </a:lnSpc>
              <a:defRPr/>
            </a:pPr>
            <a:r>
              <a:rPr lang="ar-JO" sz="2400" dirty="0">
                <a:solidFill>
                  <a:srgbClr val="2C599D"/>
                </a:solidFill>
                <a:latin typeface="Almarai" pitchFamily="2" charset="-78"/>
                <a:cs typeface="Almarai" pitchFamily="2" charset="-78"/>
              </a:rPr>
              <a:t> </a:t>
            </a:r>
          </a:p>
          <a:p>
            <a:pPr algn="r" rtl="1">
              <a:lnSpc>
                <a:spcPct val="100000"/>
              </a:lnSpc>
              <a:defRPr/>
            </a:pPr>
            <a:r>
              <a:rPr lang="ar-JO" sz="2400" dirty="0">
                <a:solidFill>
                  <a:srgbClr val="2C599D"/>
                </a:solidFill>
                <a:latin typeface="Almarai" pitchFamily="2" charset="-78"/>
                <a:cs typeface="Almarai" pitchFamily="2" charset="-78"/>
              </a:rPr>
              <a:t>يرجى الضغط على* نعم ارغب باستلام* للحصول على نتيجة فحصك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يومك سعيد وصحتك بالدنيا</a:t>
            </a: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096665" y="2003465"/>
            <a:ext cx="7374978" cy="485453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Bold" pitchFamily="2" charset="-78"/>
                <a:cs typeface="Almarai Bold" pitchFamily="2" charset="-78"/>
              </a:rPr>
              <a:t>مرحبًا (اسم المريض)،</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نود تذكيرك بموعد الفحص الخاص بك في مختبراتنا يوم (تاريخ الموعد ) الساعة ( الوقت ). الرجاء التأكد من الوصول قبل 10 دقائق من الموعد المحدد.</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إذا كنت ترغب في إعادة جدولة الموعد، يرجى الرد على هذه الرسالة.</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شكرًا لاختيارك</a:t>
            </a:r>
            <a:r>
              <a:rPr lang="ar-JO" sz="2400" dirty="0">
                <a:solidFill>
                  <a:srgbClr val="2C599D"/>
                </a:solidFill>
                <a:latin typeface="Almarai Bold" pitchFamily="2" charset="-78"/>
                <a:cs typeface="Almarai Bold" pitchFamily="2" charset="-78"/>
              </a:rPr>
              <a:t> </a:t>
            </a:r>
            <a:r>
              <a:rPr lang="ar-JO" sz="2400" dirty="0">
                <a:solidFill>
                  <a:srgbClr val="2C599D"/>
                </a:solidFill>
                <a:highlight>
                  <a:srgbClr val="FFFF00"/>
                </a:highlight>
                <a:latin typeface="Almarai Bold" pitchFamily="2" charset="-78"/>
                <a:cs typeface="Almarai Bold" pitchFamily="2" charset="-78"/>
              </a:rPr>
              <a:t>اسم المختبر</a:t>
            </a:r>
            <a:r>
              <a:rPr lang="ar-JO" sz="2400" dirty="0">
                <a:solidFill>
                  <a:srgbClr val="2C599D"/>
                </a:solidFill>
                <a:latin typeface="Almarai Bold" pitchFamily="2" charset="-78"/>
                <a:cs typeface="Almarai Bold" pitchFamily="2" charset="-78"/>
              </a:rPr>
              <a:t>.</a:t>
            </a:r>
            <a:endParaRPr lang="ar-JO" sz="2400" dirty="0">
              <a:solidFill>
                <a:srgbClr val="2C599D"/>
              </a:solidFill>
              <a:latin typeface="Almarai" pitchFamily="2" charset="-78"/>
              <a:cs typeface="Almarai" pitchFamily="2" charset="-78"/>
            </a:endParaRP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cs typeface="Almarai Bold" pitchFamily="2" charset="-78"/>
              </a:rPr>
              <a:t>فريق </a:t>
            </a:r>
            <a:r>
              <a:rPr lang="ar-JO" sz="2400" dirty="0">
                <a:solidFill>
                  <a:srgbClr val="2C599D"/>
                </a:solidFill>
                <a:highlight>
                  <a:srgbClr val="FFFF00"/>
                </a:highlight>
                <a:latin typeface="Almarai Bold" pitchFamily="2" charset="-78"/>
                <a:cs typeface="Almarai Bold" pitchFamily="2" charset="-78"/>
              </a:rPr>
              <a:t>اسم المختبر</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715204" y="620817"/>
            <a:ext cx="4215253" cy="58497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تذكير بالمواعيد</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7852330"/>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استلام نتائج</a:t>
            </a:r>
            <a:endParaRPr lang="en-US" sz="33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بالاجابة على استفسارات المرضى او قياس مدى رضا العميل</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15253"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574680" y="2003887"/>
            <a:ext cx="8496300" cy="3672295"/>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574680" y="7465223"/>
            <a:ext cx="8496300" cy="4128679"/>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499449" y="7915129"/>
            <a:ext cx="6569411" cy="32129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نود معرفة رأيك في تجربتك الأخيرة في مختبراتنا.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يرجى ملء الاستبيان التالي: [رابط الاستبيان].</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شكرًا لمساعدتنا في تحسين خدماتنا.</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cs typeface="Almarai Bold" pitchFamily="2" charset="-78"/>
              </a:rPr>
              <a:t>فريق </a:t>
            </a:r>
            <a:r>
              <a:rPr lang="ar-JO" sz="2400" dirty="0">
                <a:solidFill>
                  <a:srgbClr val="2C599D"/>
                </a:solidFill>
                <a:highlight>
                  <a:srgbClr val="FFFF00"/>
                </a:highlight>
                <a:latin typeface="Almarai Bold" pitchFamily="2" charset="-78"/>
                <a:cs typeface="Almarai Bold" pitchFamily="2" charset="-78"/>
              </a:rPr>
              <a:t>اسم المختبر</a:t>
            </a: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073444" y="2357150"/>
            <a:ext cx="6995416" cy="273243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المريض]،</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شكرًا لتواصلك معنا. كيف يمكننا مساعدتك اليوم؟</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cs typeface="Almarai Bold" pitchFamily="2" charset="-78"/>
              </a:rPr>
              <a:t>فريق </a:t>
            </a:r>
            <a:r>
              <a:rPr lang="ar-JO" sz="2400" dirty="0">
                <a:solidFill>
                  <a:srgbClr val="2C599D"/>
                </a:solidFill>
                <a:highlight>
                  <a:srgbClr val="FFFF00"/>
                </a:highlight>
                <a:latin typeface="Almarai Bold" pitchFamily="2" charset="-78"/>
                <a:cs typeface="Almarai Bold" pitchFamily="2" charset="-78"/>
              </a:rPr>
              <a:t>اسم المختبر</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715204" y="1086644"/>
            <a:ext cx="4215253" cy="58497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استفسارات المرضى :</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6311163"/>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استبيان رضا العملاء:</a:t>
            </a:r>
            <a:endParaRPr lang="en-US" sz="33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3742293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Diagonal Corners Rounded 23">
            <a:extLst>
              <a:ext uri="{FF2B5EF4-FFF2-40B4-BE49-F238E27FC236}">
                <a16:creationId xmlns:a16="http://schemas.microsoft.com/office/drawing/2014/main" id="{3F41D143-802F-DE6A-CD0C-0161840A663C}"/>
              </a:ext>
            </a:extLst>
          </p:cNvPr>
          <p:cNvSpPr/>
          <p:nvPr/>
        </p:nvSpPr>
        <p:spPr>
          <a:xfrm>
            <a:off x="1360249" y="4709325"/>
            <a:ext cx="8496303" cy="8765135"/>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3131808"/>
            <a:ext cx="8790873" cy="79350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endParaRPr lang="ar-JO" sz="3300" dirty="0">
              <a:solidFill>
                <a:srgbClr val="2C599D"/>
              </a:solidFill>
              <a:latin typeface="Almarai" pitchFamily="2" charset="-78"/>
              <a:cs typeface="Almarai" pitchFamily="2" charset="-78"/>
            </a:endParaRPr>
          </a:p>
          <a:p>
            <a:pPr>
              <a:lnSpc>
                <a:spcPct val="150000"/>
              </a:lnSpc>
              <a:defRPr/>
            </a:pPr>
            <a:r>
              <a:rPr lang="ar-JO" sz="33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300" dirty="0">
              <a:solidFill>
                <a:srgbClr val="2C599D"/>
              </a:solidFill>
              <a:latin typeface="Almarai" pitchFamily="2" charset="-78"/>
              <a:cs typeface="Almarai" pitchFamily="2" charset="-78"/>
            </a:endParaRPr>
          </a:p>
          <a:p>
            <a:pPr>
              <a:lnSpc>
                <a:spcPct val="150000"/>
              </a:lnSpc>
              <a:defRPr/>
            </a:pPr>
            <a:r>
              <a:rPr lang="ar-JO" sz="33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للقطاع الصحي.</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03818" y="2135551"/>
            <a:ext cx="4215253" cy="828102"/>
          </a:xfrm>
          <a:prstGeom prst="rect">
            <a:avLst/>
          </a:prstGeom>
        </p:spPr>
        <p:txBody>
          <a:bodyPr vert="horz" lIns="91440" tIns="45720" rIns="91440" bIns="45720" rtlCol="0" anchor="b">
            <a:normAutofit fontScale="70000" lnSpcReduction="2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360249" y="656567"/>
            <a:ext cx="8710731" cy="3622773"/>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338365" y="1086552"/>
            <a:ext cx="7047175" cy="2105860"/>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Bold" pitchFamily="2" charset="-78"/>
                <a:cs typeface="Almarai Bold" pitchFamily="2" charset="-78"/>
              </a:rPr>
              <a:t>اسم المختبر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of Lab </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grpSp>
        <p:nvGrpSpPr>
          <p:cNvPr id="4" name="Group 3">
            <a:extLst>
              <a:ext uri="{FF2B5EF4-FFF2-40B4-BE49-F238E27FC236}">
                <a16:creationId xmlns:a16="http://schemas.microsoft.com/office/drawing/2014/main" id="{89F226C8-E7C4-2D00-26C9-7FA5265A75B2}"/>
              </a:ext>
            </a:extLst>
          </p:cNvPr>
          <p:cNvGrpSpPr/>
          <p:nvPr/>
        </p:nvGrpSpPr>
        <p:grpSpPr>
          <a:xfrm>
            <a:off x="3670531" y="3192412"/>
            <a:ext cx="2063867" cy="614705"/>
            <a:chOff x="3267257" y="3118960"/>
            <a:chExt cx="2063867" cy="614705"/>
          </a:xfrm>
        </p:grpSpPr>
        <p:sp>
          <p:nvSpPr>
            <p:cNvPr id="6" name="Rectangle 5">
              <a:extLst>
                <a:ext uri="{FF2B5EF4-FFF2-40B4-BE49-F238E27FC236}">
                  <a16:creationId xmlns:a16="http://schemas.microsoft.com/office/drawing/2014/main" id="{74E4E31C-44C7-D0BA-3A0F-5A7AA6D73339}"/>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2" name="Title 1">
              <a:extLst>
                <a:ext uri="{FF2B5EF4-FFF2-40B4-BE49-F238E27FC236}">
                  <a16:creationId xmlns:a16="http://schemas.microsoft.com/office/drawing/2014/main" id="{55A6A7E4-9C3C-06AC-9C81-15EBD8D67C99}"/>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grpSp>
        <p:nvGrpSpPr>
          <p:cNvPr id="13" name="Group 12">
            <a:extLst>
              <a:ext uri="{FF2B5EF4-FFF2-40B4-BE49-F238E27FC236}">
                <a16:creationId xmlns:a16="http://schemas.microsoft.com/office/drawing/2014/main" id="{8F543A8F-A211-9D86-A1AC-1A65AFBCD9A6}"/>
              </a:ext>
            </a:extLst>
          </p:cNvPr>
          <p:cNvGrpSpPr/>
          <p:nvPr/>
        </p:nvGrpSpPr>
        <p:grpSpPr>
          <a:xfrm>
            <a:off x="6102110" y="3238369"/>
            <a:ext cx="2063867" cy="595256"/>
            <a:chOff x="6306752" y="3166346"/>
            <a:chExt cx="2063867" cy="595256"/>
          </a:xfrm>
        </p:grpSpPr>
        <p:sp>
          <p:nvSpPr>
            <p:cNvPr id="14" name="Rectangle 13">
              <a:extLst>
                <a:ext uri="{FF2B5EF4-FFF2-40B4-BE49-F238E27FC236}">
                  <a16:creationId xmlns:a16="http://schemas.microsoft.com/office/drawing/2014/main" id="{A36E7EF6-1BDB-6E45-FC2F-003C95AE19EF}"/>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Title 1">
              <a:extLst>
                <a:ext uri="{FF2B5EF4-FFF2-40B4-BE49-F238E27FC236}">
                  <a16:creationId xmlns:a16="http://schemas.microsoft.com/office/drawing/2014/main" id="{1DC84592-B3D5-43E0-F91D-E84BFF2C575F}"/>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grpSp>
        <p:nvGrpSpPr>
          <p:cNvPr id="16" name="Group 15">
            <a:extLst>
              <a:ext uri="{FF2B5EF4-FFF2-40B4-BE49-F238E27FC236}">
                <a16:creationId xmlns:a16="http://schemas.microsoft.com/office/drawing/2014/main" id="{75E2250E-B3FB-B027-1F36-D98BF2D409A9}"/>
              </a:ext>
            </a:extLst>
          </p:cNvPr>
          <p:cNvGrpSpPr/>
          <p:nvPr/>
        </p:nvGrpSpPr>
        <p:grpSpPr>
          <a:xfrm>
            <a:off x="1874119" y="5606751"/>
            <a:ext cx="7451394" cy="547131"/>
            <a:chOff x="1908625" y="5037404"/>
            <a:chExt cx="7451394" cy="547131"/>
          </a:xfrm>
        </p:grpSpPr>
        <p:pic>
          <p:nvPicPr>
            <p:cNvPr id="18" name="Picture 17">
              <a:extLst>
                <a:ext uri="{FF2B5EF4-FFF2-40B4-BE49-F238E27FC236}">
                  <a16:creationId xmlns:a16="http://schemas.microsoft.com/office/drawing/2014/main" id="{BE7C2FA5-5C3F-69C7-68CB-A99B68008B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19" name="Content Placeholder 4">
              <a:extLst>
                <a:ext uri="{FF2B5EF4-FFF2-40B4-BE49-F238E27FC236}">
                  <a16:creationId xmlns:a16="http://schemas.microsoft.com/office/drawing/2014/main" id="{2657C2BC-6A88-4855-2824-1BCEF1EF6507}"/>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تأكيد الحجز وتسجيل الوصول الذاتي</a:t>
              </a:r>
            </a:p>
          </p:txBody>
        </p:sp>
      </p:grpSp>
      <p:sp>
        <p:nvSpPr>
          <p:cNvPr id="20" name="Content Placeholder 4">
            <a:extLst>
              <a:ext uri="{FF2B5EF4-FFF2-40B4-BE49-F238E27FC236}">
                <a16:creationId xmlns:a16="http://schemas.microsoft.com/office/drawing/2014/main" id="{7AA24EBB-FA9F-FD1A-B71B-070480F00BF5}"/>
              </a:ext>
            </a:extLst>
          </p:cNvPr>
          <p:cNvSpPr txBox="1">
            <a:spLocks/>
          </p:cNvSpPr>
          <p:nvPr/>
        </p:nvSpPr>
        <p:spPr>
          <a:xfrm>
            <a:off x="2668614" y="4788913"/>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21" name="Group 20">
            <a:extLst>
              <a:ext uri="{FF2B5EF4-FFF2-40B4-BE49-F238E27FC236}">
                <a16:creationId xmlns:a16="http://schemas.microsoft.com/office/drawing/2014/main" id="{FE85C404-050A-6D9B-89EF-FC626D70DC9E}"/>
              </a:ext>
            </a:extLst>
          </p:cNvPr>
          <p:cNvGrpSpPr/>
          <p:nvPr/>
        </p:nvGrpSpPr>
        <p:grpSpPr>
          <a:xfrm>
            <a:off x="1874119" y="6423799"/>
            <a:ext cx="7451394" cy="524538"/>
            <a:chOff x="1908625" y="5890338"/>
            <a:chExt cx="7451394" cy="524538"/>
          </a:xfrm>
        </p:grpSpPr>
        <p:sp>
          <p:nvSpPr>
            <p:cNvPr id="22" name="Content Placeholder 4">
              <a:extLst>
                <a:ext uri="{FF2B5EF4-FFF2-40B4-BE49-F238E27FC236}">
                  <a16:creationId xmlns:a16="http://schemas.microsoft.com/office/drawing/2014/main" id="{50EB5AC1-0178-55F7-E3A3-C94C4A7045E0}"/>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طلب خدمة الغرف</a:t>
              </a:r>
            </a:p>
          </p:txBody>
        </p:sp>
        <p:pic>
          <p:nvPicPr>
            <p:cNvPr id="26" name="Picture 25">
              <a:extLst>
                <a:ext uri="{FF2B5EF4-FFF2-40B4-BE49-F238E27FC236}">
                  <a16:creationId xmlns:a16="http://schemas.microsoft.com/office/drawing/2014/main" id="{70ACFCF0-F82E-373A-EAEF-19A8BB33CC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27" name="Group 26">
            <a:extLst>
              <a:ext uri="{FF2B5EF4-FFF2-40B4-BE49-F238E27FC236}">
                <a16:creationId xmlns:a16="http://schemas.microsoft.com/office/drawing/2014/main" id="{A2F0D3D5-23C3-C472-E586-041CF2485910}"/>
              </a:ext>
            </a:extLst>
          </p:cNvPr>
          <p:cNvGrpSpPr/>
          <p:nvPr/>
        </p:nvGrpSpPr>
        <p:grpSpPr>
          <a:xfrm>
            <a:off x="1874119" y="7218254"/>
            <a:ext cx="7451394" cy="536445"/>
            <a:chOff x="1908625" y="6666526"/>
            <a:chExt cx="7451394" cy="536445"/>
          </a:xfrm>
        </p:grpSpPr>
        <p:sp>
          <p:nvSpPr>
            <p:cNvPr id="28" name="Content Placeholder 4">
              <a:extLst>
                <a:ext uri="{FF2B5EF4-FFF2-40B4-BE49-F238E27FC236}">
                  <a16:creationId xmlns:a16="http://schemas.microsoft.com/office/drawing/2014/main" id="{ECD5CA07-525F-EE82-948A-2290E5A92E7F}"/>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طلب المعلومات حول مرافق الفندق</a:t>
              </a:r>
            </a:p>
          </p:txBody>
        </p:sp>
        <p:pic>
          <p:nvPicPr>
            <p:cNvPr id="29" name="Picture 28">
              <a:extLst>
                <a:ext uri="{FF2B5EF4-FFF2-40B4-BE49-F238E27FC236}">
                  <a16:creationId xmlns:a16="http://schemas.microsoft.com/office/drawing/2014/main" id="{46887B64-ECE6-E349-F348-77EB9DA9FD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30" name="Group 29">
            <a:extLst>
              <a:ext uri="{FF2B5EF4-FFF2-40B4-BE49-F238E27FC236}">
                <a16:creationId xmlns:a16="http://schemas.microsoft.com/office/drawing/2014/main" id="{5C872F96-85AD-60AD-9DA9-6E20278C22E9}"/>
              </a:ext>
            </a:extLst>
          </p:cNvPr>
          <p:cNvGrpSpPr/>
          <p:nvPr/>
        </p:nvGrpSpPr>
        <p:grpSpPr>
          <a:xfrm>
            <a:off x="1874119" y="8024616"/>
            <a:ext cx="7477753" cy="547131"/>
            <a:chOff x="1908625" y="7442065"/>
            <a:chExt cx="7477753" cy="547131"/>
          </a:xfrm>
        </p:grpSpPr>
        <p:sp>
          <p:nvSpPr>
            <p:cNvPr id="31" name="Content Placeholder 4">
              <a:extLst>
                <a:ext uri="{FF2B5EF4-FFF2-40B4-BE49-F238E27FC236}">
                  <a16:creationId xmlns:a16="http://schemas.microsoft.com/office/drawing/2014/main" id="{168E46D2-113C-A979-6AD0-0F02FD2EA29D}"/>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إشعار بمواعيد المغادرة وتسجيل الخروج</a:t>
              </a:r>
            </a:p>
          </p:txBody>
        </p:sp>
        <p:pic>
          <p:nvPicPr>
            <p:cNvPr id="32" name="Picture 31">
              <a:extLst>
                <a:ext uri="{FF2B5EF4-FFF2-40B4-BE49-F238E27FC236}">
                  <a16:creationId xmlns:a16="http://schemas.microsoft.com/office/drawing/2014/main" id="{9BC8890E-42E2-1DDA-CCEB-BB409B51E6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33" name="Group 32">
            <a:extLst>
              <a:ext uri="{FF2B5EF4-FFF2-40B4-BE49-F238E27FC236}">
                <a16:creationId xmlns:a16="http://schemas.microsoft.com/office/drawing/2014/main" id="{AB95ADB8-9EA2-B41B-8159-4AC7295D2942}"/>
              </a:ext>
            </a:extLst>
          </p:cNvPr>
          <p:cNvGrpSpPr/>
          <p:nvPr/>
        </p:nvGrpSpPr>
        <p:grpSpPr>
          <a:xfrm>
            <a:off x="1874119" y="8841664"/>
            <a:ext cx="7477753" cy="569273"/>
            <a:chOff x="1908625" y="8414868"/>
            <a:chExt cx="7477753" cy="569273"/>
          </a:xfrm>
        </p:grpSpPr>
        <p:sp>
          <p:nvSpPr>
            <p:cNvPr id="34" name="Content Placeholder 4">
              <a:extLst>
                <a:ext uri="{FF2B5EF4-FFF2-40B4-BE49-F238E27FC236}">
                  <a16:creationId xmlns:a16="http://schemas.microsoft.com/office/drawing/2014/main" id="{90DD1AE6-7531-598E-5BB0-A65EF5006BC7}"/>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التعامل مع استفسارات الطوارئ</a:t>
              </a:r>
            </a:p>
          </p:txBody>
        </p:sp>
        <p:pic>
          <p:nvPicPr>
            <p:cNvPr id="35" name="Picture 34">
              <a:extLst>
                <a:ext uri="{FF2B5EF4-FFF2-40B4-BE49-F238E27FC236}">
                  <a16:creationId xmlns:a16="http://schemas.microsoft.com/office/drawing/2014/main" id="{B81F9545-8E53-CFF3-94C3-8AF0B15B4F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36" name="Group 35">
            <a:extLst>
              <a:ext uri="{FF2B5EF4-FFF2-40B4-BE49-F238E27FC236}">
                <a16:creationId xmlns:a16="http://schemas.microsoft.com/office/drawing/2014/main" id="{FED6142E-A20E-EF0D-974A-50A181FAA37E}"/>
              </a:ext>
            </a:extLst>
          </p:cNvPr>
          <p:cNvGrpSpPr/>
          <p:nvPr/>
        </p:nvGrpSpPr>
        <p:grpSpPr>
          <a:xfrm>
            <a:off x="1874119" y="9680854"/>
            <a:ext cx="7477753" cy="475628"/>
            <a:chOff x="1908625" y="9113912"/>
            <a:chExt cx="7477753" cy="475628"/>
          </a:xfrm>
        </p:grpSpPr>
        <p:sp>
          <p:nvSpPr>
            <p:cNvPr id="37" name="Content Placeholder 4">
              <a:extLst>
                <a:ext uri="{FF2B5EF4-FFF2-40B4-BE49-F238E27FC236}">
                  <a16:creationId xmlns:a16="http://schemas.microsoft.com/office/drawing/2014/main" id="{C515D8B5-7EDD-DD2E-B56F-256ADE144184}"/>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6 إشعار بالعروض الخاصة والخدمات الإضافية</a:t>
              </a:r>
            </a:p>
          </p:txBody>
        </p:sp>
        <p:pic>
          <p:nvPicPr>
            <p:cNvPr id="38" name="Picture 37">
              <a:extLst>
                <a:ext uri="{FF2B5EF4-FFF2-40B4-BE49-F238E27FC236}">
                  <a16:creationId xmlns:a16="http://schemas.microsoft.com/office/drawing/2014/main" id="{694ED908-5D50-A143-D4CE-E0A6715926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grpSp>
        <p:nvGrpSpPr>
          <p:cNvPr id="39" name="Group 38">
            <a:extLst>
              <a:ext uri="{FF2B5EF4-FFF2-40B4-BE49-F238E27FC236}">
                <a16:creationId xmlns:a16="http://schemas.microsoft.com/office/drawing/2014/main" id="{211A8E5A-0210-57A1-0CA2-298584EFE2A7}"/>
              </a:ext>
            </a:extLst>
          </p:cNvPr>
          <p:cNvGrpSpPr/>
          <p:nvPr/>
        </p:nvGrpSpPr>
        <p:grpSpPr>
          <a:xfrm>
            <a:off x="1874119" y="10426399"/>
            <a:ext cx="7477753" cy="425547"/>
            <a:chOff x="1908625" y="9692155"/>
            <a:chExt cx="7477753" cy="425547"/>
          </a:xfrm>
        </p:grpSpPr>
        <p:sp>
          <p:nvSpPr>
            <p:cNvPr id="40" name="Content Placeholder 4">
              <a:extLst>
                <a:ext uri="{FF2B5EF4-FFF2-40B4-BE49-F238E27FC236}">
                  <a16:creationId xmlns:a16="http://schemas.microsoft.com/office/drawing/2014/main" id="{24342D6C-8532-18B1-9F92-81F226C1BF24}"/>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7 إجراء استبيان سريع بعد الخدمة</a:t>
              </a:r>
            </a:p>
          </p:txBody>
        </p:sp>
        <p:pic>
          <p:nvPicPr>
            <p:cNvPr id="41" name="Picture 40">
              <a:extLst>
                <a:ext uri="{FF2B5EF4-FFF2-40B4-BE49-F238E27FC236}">
                  <a16:creationId xmlns:a16="http://schemas.microsoft.com/office/drawing/2014/main" id="{FF6DCAD6-E347-A063-65DE-E6825E8E28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grpSp>
        <p:nvGrpSpPr>
          <p:cNvPr id="42" name="Group 41">
            <a:extLst>
              <a:ext uri="{FF2B5EF4-FFF2-40B4-BE49-F238E27FC236}">
                <a16:creationId xmlns:a16="http://schemas.microsoft.com/office/drawing/2014/main" id="{58BA79B8-5785-48BB-FB89-E38F43DFE330}"/>
              </a:ext>
            </a:extLst>
          </p:cNvPr>
          <p:cNvGrpSpPr/>
          <p:nvPr/>
        </p:nvGrpSpPr>
        <p:grpSpPr>
          <a:xfrm>
            <a:off x="1874119" y="11121863"/>
            <a:ext cx="7477753" cy="464944"/>
            <a:chOff x="1908625" y="10440963"/>
            <a:chExt cx="7477753" cy="464944"/>
          </a:xfrm>
        </p:grpSpPr>
        <p:sp>
          <p:nvSpPr>
            <p:cNvPr id="43" name="Content Placeholder 4">
              <a:extLst>
                <a:ext uri="{FF2B5EF4-FFF2-40B4-BE49-F238E27FC236}">
                  <a16:creationId xmlns:a16="http://schemas.microsoft.com/office/drawing/2014/main" id="{EE72DFA8-3140-E702-D10F-82A76B42B25D}"/>
                </a:ext>
              </a:extLst>
            </p:cNvPr>
            <p:cNvSpPr txBox="1">
              <a:spLocks/>
            </p:cNvSpPr>
            <p:nvPr/>
          </p:nvSpPr>
          <p:spPr>
            <a:xfrm>
              <a:off x="2822405" y="10440963"/>
              <a:ext cx="6563973" cy="46494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8 المساعدة في طلبات النقل والتوصيل</a:t>
              </a:r>
            </a:p>
          </p:txBody>
        </p:sp>
        <p:pic>
          <p:nvPicPr>
            <p:cNvPr id="44" name="Picture 43">
              <a:extLst>
                <a:ext uri="{FF2B5EF4-FFF2-40B4-BE49-F238E27FC236}">
                  <a16:creationId xmlns:a16="http://schemas.microsoft.com/office/drawing/2014/main" id="{19C74F56-D793-6CF0-DD4B-B34EE7AE80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10460662"/>
              <a:ext cx="425547" cy="425547"/>
            </a:xfrm>
            <a:prstGeom prst="rect">
              <a:avLst/>
            </a:prstGeom>
          </p:spPr>
        </p:pic>
      </p:grpSp>
      <p:grpSp>
        <p:nvGrpSpPr>
          <p:cNvPr id="45" name="Group 44">
            <a:extLst>
              <a:ext uri="{FF2B5EF4-FFF2-40B4-BE49-F238E27FC236}">
                <a16:creationId xmlns:a16="http://schemas.microsoft.com/office/drawing/2014/main" id="{D2DB900B-4E49-3ACD-15A4-774E5CFB08AE}"/>
              </a:ext>
            </a:extLst>
          </p:cNvPr>
          <p:cNvGrpSpPr/>
          <p:nvPr/>
        </p:nvGrpSpPr>
        <p:grpSpPr>
          <a:xfrm>
            <a:off x="1874119" y="11856726"/>
            <a:ext cx="7477753" cy="519406"/>
            <a:chOff x="1908625" y="11673441"/>
            <a:chExt cx="7477753" cy="519406"/>
          </a:xfrm>
        </p:grpSpPr>
        <p:sp>
          <p:nvSpPr>
            <p:cNvPr id="46" name="Content Placeholder 4">
              <a:extLst>
                <a:ext uri="{FF2B5EF4-FFF2-40B4-BE49-F238E27FC236}">
                  <a16:creationId xmlns:a16="http://schemas.microsoft.com/office/drawing/2014/main" id="{5559DD18-AEC3-D372-F8F2-8B8BF77BD43D}"/>
                </a:ext>
              </a:extLst>
            </p:cNvPr>
            <p:cNvSpPr txBox="1">
              <a:spLocks/>
            </p:cNvSpPr>
            <p:nvPr/>
          </p:nvSpPr>
          <p:spPr>
            <a:xfrm>
              <a:off x="2822405" y="11673441"/>
              <a:ext cx="6563973" cy="519406"/>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9 التعامل مع شكاوى أو مشاكل الضيف</a:t>
              </a:r>
            </a:p>
          </p:txBody>
        </p:sp>
        <p:pic>
          <p:nvPicPr>
            <p:cNvPr id="47" name="Picture 46">
              <a:extLst>
                <a:ext uri="{FF2B5EF4-FFF2-40B4-BE49-F238E27FC236}">
                  <a16:creationId xmlns:a16="http://schemas.microsoft.com/office/drawing/2014/main" id="{E02B6003-856A-6A08-6AC8-57F273F8DC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11720371"/>
              <a:ext cx="425547" cy="425547"/>
            </a:xfrm>
            <a:prstGeom prst="rect">
              <a:avLst/>
            </a:prstGeom>
          </p:spPr>
        </p:pic>
      </p:grpSp>
      <p:sp>
        <p:nvSpPr>
          <p:cNvPr id="48" name="Content Placeholder 4">
            <a:extLst>
              <a:ext uri="{FF2B5EF4-FFF2-40B4-BE49-F238E27FC236}">
                <a16:creationId xmlns:a16="http://schemas.microsoft.com/office/drawing/2014/main" id="{DFB04566-6DC6-C0ED-5C66-D53D6134E40D}"/>
              </a:ext>
            </a:extLst>
          </p:cNvPr>
          <p:cNvSpPr txBox="1">
            <a:spLocks/>
          </p:cNvSpPr>
          <p:nvPr/>
        </p:nvSpPr>
        <p:spPr>
          <a:xfrm>
            <a:off x="2814401" y="12376132"/>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spTree>
    <p:extLst>
      <p:ext uri="{BB962C8B-B14F-4D97-AF65-F5344CB8AC3E}">
        <p14:creationId xmlns:p14="http://schemas.microsoft.com/office/powerpoint/2010/main" val="2105232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13342</TotalTime>
  <Words>821</Words>
  <Application>Microsoft Office PowerPoint</Application>
  <PresentationFormat>Custom</PresentationFormat>
  <Paragraphs>114</Paragraphs>
  <Slides>14</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14</vt:i4>
      </vt:variant>
    </vt:vector>
  </HeadingPairs>
  <TitlesOfParts>
    <vt:vector size="26" baseType="lpstr">
      <vt:lpstr>Aldhabi</vt:lpstr>
      <vt:lpstr>Almarai</vt:lpstr>
      <vt:lpstr>Almarai Bold</vt:lpstr>
      <vt:lpstr>Arial</vt:lpstr>
      <vt:lpstr>Calibri</vt:lpstr>
      <vt:lpstr>Calibri Light</vt:lpstr>
      <vt:lpstr>Cambria</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mohammad hudaib</cp:lastModifiedBy>
  <cp:revision>589</cp:revision>
  <dcterms:created xsi:type="dcterms:W3CDTF">2020-07-20T06:42:50Z</dcterms:created>
  <dcterms:modified xsi:type="dcterms:W3CDTF">2024-08-14T09:21:59Z</dcterms:modified>
</cp:coreProperties>
</file>