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8"/>
  </p:notesMasterIdLst>
  <p:sldIdLst>
    <p:sldId id="325" r:id="rId2"/>
    <p:sldId id="292" r:id="rId3"/>
    <p:sldId id="296" r:id="rId4"/>
    <p:sldId id="297" r:id="rId5"/>
    <p:sldId id="295" r:id="rId6"/>
    <p:sldId id="293" r:id="rId7"/>
    <p:sldId id="298" r:id="rId8"/>
    <p:sldId id="318" r:id="rId9"/>
    <p:sldId id="299" r:id="rId10"/>
    <p:sldId id="303" r:id="rId11"/>
    <p:sldId id="304" r:id="rId12"/>
    <p:sldId id="302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3" r:id="rId21"/>
    <p:sldId id="312" r:id="rId22"/>
    <p:sldId id="314" r:id="rId23"/>
    <p:sldId id="315" r:id="rId24"/>
    <p:sldId id="316" r:id="rId25"/>
    <p:sldId id="323" r:id="rId26"/>
    <p:sldId id="320" r:id="rId27"/>
    <p:sldId id="321" r:id="rId28"/>
    <p:sldId id="322" r:id="rId29"/>
    <p:sldId id="324" r:id="rId30"/>
    <p:sldId id="329" r:id="rId31"/>
    <p:sldId id="330" r:id="rId32"/>
    <p:sldId id="332" r:id="rId33"/>
    <p:sldId id="331" r:id="rId34"/>
    <p:sldId id="333" r:id="rId35"/>
    <p:sldId id="328" r:id="rId36"/>
    <p:sldId id="334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Poppins" panose="00000500000000000000" pitchFamily="50" charset="0"/>
      <p:regular r:id="rId43"/>
      <p:bold r:id="rId44"/>
    </p:embeddedFont>
    <p:embeddedFont>
      <p:font typeface="Poppins Medium" panose="00000600000000000000" pitchFamily="50" charset="0"/>
      <p:regular r:id="rId45"/>
    </p:embeddedFont>
    <p:embeddedFont>
      <p:font typeface="Roboto Slab" panose="020B0604020202020204" charset="0"/>
      <p:regular r:id="rId46"/>
      <p:bold r:id="rId47"/>
    </p:embeddedFont>
    <p:embeddedFont>
      <p:font typeface="Source Sans Pro" panose="020B050303040302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B5C"/>
    <a:srgbClr val="FD5129"/>
    <a:srgbClr val="0091EA"/>
    <a:srgbClr val="029A01"/>
    <a:srgbClr val="E8EAEE"/>
    <a:srgbClr val="75FFEF"/>
    <a:srgbClr val="008A7A"/>
    <a:srgbClr val="7E9DB0"/>
    <a:srgbClr val="212E36"/>
    <a:srgbClr val="00B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ECFCF9-EB90-4EA4-BA1D-B0166F391BF1}">
  <a:tblStyle styleId="{83ECFCF9-EB90-4EA4-BA1D-B0166F391B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E74B0BC-8218-4BC4-B384-D648047DA53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07" autoAdjust="0"/>
  </p:normalViewPr>
  <p:slideViewPr>
    <p:cSldViewPr snapToGrid="0">
      <p:cViewPr>
        <p:scale>
          <a:sx n="125" d="100"/>
          <a:sy n="125" d="100"/>
        </p:scale>
        <p:origin x="119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Users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D512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2E56-4DFE-BA9C-11321845CEC2}"/>
              </c:ext>
            </c:extLst>
          </c:dPt>
          <c:dPt>
            <c:idx val="1"/>
            <c:bubble3D val="0"/>
            <c:spPr>
              <a:solidFill>
                <a:srgbClr val="232B5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E56-4DFE-BA9C-11321845CEC2}"/>
              </c:ext>
            </c:extLst>
          </c:dPt>
          <c:dLbls>
            <c:dLbl>
              <c:idx val="0"/>
              <c:layout>
                <c:manualLayout>
                  <c:x val="-0.21108746135328421"/>
                  <c:y val="-0.163424354364770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56-4DFE-BA9C-11321845CEC2}"/>
                </c:ext>
              </c:extLst>
            </c:dLbl>
            <c:dLbl>
              <c:idx val="1"/>
              <c:layout>
                <c:manualLayout>
                  <c:x val="0.21643656063025021"/>
                  <c:y val="3.50459717175851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56-4DFE-BA9C-11321845CE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Population</c:v>
                </c:pt>
                <c:pt idx="1">
                  <c:v>WhatsApp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34.54</c:v>
                </c:pt>
                <c:pt idx="1">
                  <c:v>26.25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56-4DFE-BA9C-11321845CEC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722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359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413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4312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628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2268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7684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265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8809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067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58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250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6180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0136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1758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9275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2164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620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069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52198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77056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6085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989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6948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497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1385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000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0482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82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03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226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8970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71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1434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06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3839646" y="782918"/>
            <a:ext cx="1464573" cy="842707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 b="1" dirty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3750511" y="390297"/>
            <a:ext cx="532200" cy="5355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4362902" y="436125"/>
            <a:ext cx="209100" cy="36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4704510" y="351930"/>
            <a:ext cx="347100" cy="47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-26550" y="-14850"/>
            <a:ext cx="9197100" cy="51732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1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48"/>
            </a:lvl1pPr>
            <a:lvl2pPr marL="313976" indent="0" algn="ctr">
              <a:buNone/>
              <a:defRPr sz="1374"/>
            </a:lvl2pPr>
            <a:lvl3pPr marL="627953" indent="0" algn="ctr">
              <a:buNone/>
              <a:defRPr sz="1236"/>
            </a:lvl3pPr>
            <a:lvl4pPr marL="941929" indent="0" algn="ctr">
              <a:buNone/>
              <a:defRPr sz="1099"/>
            </a:lvl4pPr>
            <a:lvl5pPr marL="1255905" indent="0" algn="ctr">
              <a:buNone/>
              <a:defRPr sz="1099"/>
            </a:lvl5pPr>
            <a:lvl6pPr marL="1569882" indent="0" algn="ctr">
              <a:buNone/>
              <a:defRPr sz="1099"/>
            </a:lvl6pPr>
            <a:lvl7pPr marL="1883858" indent="0" algn="ctr">
              <a:buNone/>
              <a:defRPr sz="1099"/>
            </a:lvl7pPr>
            <a:lvl8pPr marL="2197835" indent="0" algn="ctr">
              <a:buNone/>
              <a:defRPr sz="1099"/>
            </a:lvl8pPr>
            <a:lvl9pPr marL="2511811" indent="0" algn="ctr">
              <a:buNone/>
              <a:defRPr sz="10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70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6" r:id="rId3"/>
    <p:sldLayoutId id="2147483657" r:id="rId4"/>
    <p:sldLayoutId id="2147483659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33.png"/><Relationship Id="rId5" Type="http://schemas.openxmlformats.org/officeDocument/2006/relationships/image" Target="../media/image25.png"/><Relationship Id="rId10" Type="http://schemas.openxmlformats.org/officeDocument/2006/relationships/image" Target="../media/image27.svg"/><Relationship Id="rId4" Type="http://schemas.openxmlformats.org/officeDocument/2006/relationships/image" Target="../media/image24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7.png"/><Relationship Id="rId18" Type="http://schemas.openxmlformats.org/officeDocument/2006/relationships/image" Target="../media/image82.svg"/><Relationship Id="rId3" Type="http://schemas.openxmlformats.org/officeDocument/2006/relationships/image" Target="../media/image49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sv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80.svg"/><Relationship Id="rId20" Type="http://schemas.openxmlformats.org/officeDocument/2006/relationships/image" Target="../media/image8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svg"/><Relationship Id="rId19" Type="http://schemas.openxmlformats.org/officeDocument/2006/relationships/image" Target="../media/image83.png"/><Relationship Id="rId4" Type="http://schemas.openxmlformats.org/officeDocument/2006/relationships/image" Target="../media/image50.svg"/><Relationship Id="rId9" Type="http://schemas.openxmlformats.org/officeDocument/2006/relationships/image" Target="../media/image73.png"/><Relationship Id="rId14" Type="http://schemas.openxmlformats.org/officeDocument/2006/relationships/image" Target="../media/image78.svg"/><Relationship Id="rId22" Type="http://schemas.openxmlformats.org/officeDocument/2006/relationships/image" Target="../media/image8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4" Type="http://schemas.openxmlformats.org/officeDocument/2006/relationships/image" Target="../media/image8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55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2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30.sv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BE5164E-EFAA-48B0-BF64-EF606964237A}"/>
              </a:ext>
            </a:extLst>
          </p:cNvPr>
          <p:cNvSpPr/>
          <p:nvPr/>
        </p:nvSpPr>
        <p:spPr>
          <a:xfrm>
            <a:off x="2384157" y="2381790"/>
            <a:ext cx="4375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kern="10000" spc="113" dirty="0">
                <a:solidFill>
                  <a:srgbClr val="E64528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rPr>
              <a:t>WHATSAPP BUSINESS API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62C350-EB86-4598-863C-E512466C091C}"/>
              </a:ext>
            </a:extLst>
          </p:cNvPr>
          <p:cNvGrpSpPr/>
          <p:nvPr/>
        </p:nvGrpSpPr>
        <p:grpSpPr>
          <a:xfrm>
            <a:off x="3577096" y="2969679"/>
            <a:ext cx="1989808" cy="467500"/>
            <a:chOff x="3179429" y="2684616"/>
            <a:chExt cx="1989808" cy="4675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5500F3-543B-4CC4-88BE-97E282F61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9429" y="2701914"/>
              <a:ext cx="966194" cy="37089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A0B67F-A6A4-4D1F-9F30-D80320029C66}"/>
                </a:ext>
              </a:extLst>
            </p:cNvPr>
            <p:cNvSpPr txBox="1"/>
            <p:nvPr/>
          </p:nvSpPr>
          <p:spPr>
            <a:xfrm>
              <a:off x="4272111" y="2684616"/>
              <a:ext cx="346797" cy="4675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38" b="1" spc="113" dirty="0">
                  <a:solidFill>
                    <a:srgbClr val="232B5C"/>
                  </a:solidFill>
                  <a:latin typeface="Poppins Medium" panose="00000600000000000000" pitchFamily="50" charset="0"/>
                  <a:ea typeface="Cambria" panose="02040503050406030204" pitchFamily="18" charset="0"/>
                </a:rPr>
                <a:t>+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9092F563-0859-404E-BA5E-8A7F3B637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45396" y="2706445"/>
              <a:ext cx="423841" cy="42384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E97D9AE-1FA1-40C5-802D-9B41C18F303B}"/>
              </a:ext>
            </a:extLst>
          </p:cNvPr>
          <p:cNvSpPr txBox="1"/>
          <p:nvPr/>
        </p:nvSpPr>
        <p:spPr>
          <a:xfrm>
            <a:off x="2604343" y="1735459"/>
            <a:ext cx="3935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kern="10000" spc="113" dirty="0">
                <a:solidFill>
                  <a:srgbClr val="232B5C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rPr>
              <a:t>HAND BOOK</a:t>
            </a:r>
            <a:endParaRPr lang="en-US" sz="3600" b="1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5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516236" y="612577"/>
            <a:ext cx="4101900" cy="41974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highlight>
                  <a:schemeClr val="lt2"/>
                </a:highlight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Customer care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Customer initiated conversations that are 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232B5C"/>
              </a:solidFill>
              <a:highlight>
                <a:schemeClr val="lt2"/>
              </a:highlight>
            </a:endParaRP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Auto Opt-in customer for 24 hours.</a:t>
            </a: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Open a session for 24h as a last message received from customer</a:t>
            </a: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Allow Business to send Unbound with templates messages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.</a:t>
            </a:r>
            <a:endParaRPr sz="2000" dirty="0">
              <a:solidFill>
                <a:srgbClr val="232B5C"/>
              </a:solidFill>
              <a:highlight>
                <a:schemeClr val="lt2"/>
              </a:highlight>
            </a:endParaRP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10</a:t>
            </a:fld>
            <a:endParaRPr dirty="0">
              <a:solidFill>
                <a:srgbClr val="FD512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5461A3-5F73-4F11-8D4D-BC85CEC0A8A2}"/>
              </a:ext>
            </a:extLst>
          </p:cNvPr>
          <p:cNvGrpSpPr/>
          <p:nvPr/>
        </p:nvGrpSpPr>
        <p:grpSpPr>
          <a:xfrm>
            <a:off x="5456485" y="480830"/>
            <a:ext cx="2122941" cy="4403401"/>
            <a:chOff x="5349805" y="366530"/>
            <a:chExt cx="2122941" cy="44034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BEEFE0-B0E9-424A-A285-1B8E4F156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7953"/>
            <a:stretch/>
          </p:blipFill>
          <p:spPr>
            <a:xfrm>
              <a:off x="5412730" y="3712861"/>
              <a:ext cx="2019150" cy="540540"/>
            </a:xfrm>
            <a:prstGeom prst="rect">
              <a:avLst/>
            </a:prstGeom>
          </p:spPr>
        </p:pic>
        <p:pic>
          <p:nvPicPr>
            <p:cNvPr id="12" name="Picture 4" descr="Default WhatsApp Dark Theme Wallpaper. | Chat wallpaper whatsapp, Purple  wallpaper iphone, Wallpaper wa">
              <a:extLst>
                <a:ext uri="{FF2B5EF4-FFF2-40B4-BE49-F238E27FC236}">
                  <a16:creationId xmlns:a16="http://schemas.microsoft.com/office/drawing/2014/main" id="{881D5380-D88D-4F2D-8DE5-A7D70B4AB6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8" b="1"/>
            <a:stretch/>
          </p:blipFill>
          <p:spPr bwMode="auto">
            <a:xfrm>
              <a:off x="5413746" y="736809"/>
              <a:ext cx="2019149" cy="2976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4B47A8-B3E2-45BB-9EC4-4920B8A7A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4" b="90019"/>
            <a:stretch/>
          </p:blipFill>
          <p:spPr>
            <a:xfrm>
              <a:off x="5413234" y="768229"/>
              <a:ext cx="2011247" cy="44621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FE5F003-C719-4C9D-AE5E-29D9FB093E4B}"/>
                </a:ext>
              </a:extLst>
            </p:cNvPr>
            <p:cNvSpPr/>
            <p:nvPr/>
          </p:nvSpPr>
          <p:spPr>
            <a:xfrm>
              <a:off x="5549620" y="991355"/>
              <a:ext cx="198589" cy="198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52F98F-E647-42A1-A384-AC89342B86A3}"/>
                </a:ext>
              </a:extLst>
            </p:cNvPr>
            <p:cNvSpPr/>
            <p:nvPr/>
          </p:nvSpPr>
          <p:spPr>
            <a:xfrm>
              <a:off x="5773037" y="1016431"/>
              <a:ext cx="520259" cy="144746"/>
            </a:xfrm>
            <a:prstGeom prst="rect">
              <a:avLst/>
            </a:prstGeom>
            <a:solidFill>
              <a:srgbClr val="232D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5D6736-BA96-4779-926F-262ACF570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664" t="5871" r="43603" b="92185"/>
            <a:stretch/>
          </p:blipFill>
          <p:spPr>
            <a:xfrm>
              <a:off x="6159992" y="1063722"/>
              <a:ext cx="70052" cy="6395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5F1B5E-E261-4F4C-BE9A-12951C61424B}"/>
                </a:ext>
              </a:extLst>
            </p:cNvPr>
            <p:cNvSpPr txBox="1"/>
            <p:nvPr/>
          </p:nvSpPr>
          <p:spPr>
            <a:xfrm>
              <a:off x="5678256" y="996471"/>
              <a:ext cx="58681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>
                  <a:solidFill>
                    <a:schemeClr val="bg1"/>
                  </a:solidFill>
                </a:rPr>
                <a:t>TAQNYAT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6659B16-4441-421B-80F6-E4D100F5B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1940" y="1032859"/>
              <a:ext cx="133947" cy="13394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E26D23A-9E3F-424E-8B17-867F775E4AE5}"/>
                </a:ext>
              </a:extLst>
            </p:cNvPr>
            <p:cNvSpPr/>
            <p:nvPr/>
          </p:nvSpPr>
          <p:spPr>
            <a:xfrm>
              <a:off x="5410349" y="768563"/>
              <a:ext cx="1122747" cy="169384"/>
            </a:xfrm>
            <a:prstGeom prst="rect">
              <a:avLst/>
            </a:prstGeom>
            <a:solidFill>
              <a:srgbClr val="0F1E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DBAD39-2E91-4145-AB3D-A2410F8833C8}"/>
                </a:ext>
              </a:extLst>
            </p:cNvPr>
            <p:cNvSpPr/>
            <p:nvPr/>
          </p:nvSpPr>
          <p:spPr>
            <a:xfrm>
              <a:off x="5353200" y="4250178"/>
              <a:ext cx="2076300" cy="998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oogle Shape;352;p33">
              <a:extLst>
                <a:ext uri="{FF2B5EF4-FFF2-40B4-BE49-F238E27FC236}">
                  <a16:creationId xmlns:a16="http://schemas.microsoft.com/office/drawing/2014/main" id="{D2FB8565-769E-48B8-AA49-A8C6CC084BBD}"/>
                </a:ext>
              </a:extLst>
            </p:cNvPr>
            <p:cNvGrpSpPr/>
            <p:nvPr/>
          </p:nvGrpSpPr>
          <p:grpSpPr>
            <a:xfrm>
              <a:off x="5349805" y="366530"/>
              <a:ext cx="2122941" cy="4403401"/>
              <a:chOff x="2547150" y="238125"/>
              <a:chExt cx="2525675" cy="5238750"/>
            </a:xfrm>
          </p:grpSpPr>
          <p:sp>
            <p:nvSpPr>
              <p:cNvPr id="29" name="Google Shape;353;p33">
                <a:extLst>
                  <a:ext uri="{FF2B5EF4-FFF2-40B4-BE49-F238E27FC236}">
                    <a16:creationId xmlns:a16="http://schemas.microsoft.com/office/drawing/2014/main" id="{E3E41AA0-839A-4A61-AB95-E510C5F4420D}"/>
                  </a:ext>
                </a:extLst>
              </p:cNvPr>
              <p:cNvSpPr/>
              <p:nvPr/>
            </p:nvSpPr>
            <p:spPr>
              <a:xfrm>
                <a:off x="2547150" y="238125"/>
                <a:ext cx="2525675" cy="5238750"/>
              </a:xfrm>
              <a:custGeom>
                <a:avLst/>
                <a:gdLst/>
                <a:ahLst/>
                <a:cxnLst/>
                <a:rect l="l" t="t" r="r" b="b"/>
                <a:pathLst>
                  <a:path w="101027" h="209550" extrusionOk="0">
                    <a:moveTo>
                      <a:pt x="98629" y="18886"/>
                    </a:moveTo>
                    <a:lnTo>
                      <a:pt x="98629" y="190364"/>
                    </a:lnTo>
                    <a:lnTo>
                      <a:pt x="2398" y="190364"/>
                    </a:lnTo>
                    <a:lnTo>
                      <a:pt x="2398" y="18886"/>
                    </a:lnTo>
                    <a:close/>
                    <a:moveTo>
                      <a:pt x="10343" y="0"/>
                    </a:moveTo>
                    <a:lnTo>
                      <a:pt x="9293" y="75"/>
                    </a:lnTo>
                    <a:lnTo>
                      <a:pt x="8244" y="225"/>
                    </a:lnTo>
                    <a:lnTo>
                      <a:pt x="7270" y="450"/>
                    </a:lnTo>
                    <a:lnTo>
                      <a:pt x="6295" y="824"/>
                    </a:lnTo>
                    <a:lnTo>
                      <a:pt x="5396" y="1274"/>
                    </a:lnTo>
                    <a:lnTo>
                      <a:pt x="4572" y="1799"/>
                    </a:lnTo>
                    <a:lnTo>
                      <a:pt x="3747" y="2398"/>
                    </a:lnTo>
                    <a:lnTo>
                      <a:pt x="2998" y="3073"/>
                    </a:lnTo>
                    <a:lnTo>
                      <a:pt x="2323" y="3747"/>
                    </a:lnTo>
                    <a:lnTo>
                      <a:pt x="1724" y="4572"/>
                    </a:lnTo>
                    <a:lnTo>
                      <a:pt x="1199" y="5396"/>
                    </a:lnTo>
                    <a:lnTo>
                      <a:pt x="824" y="6370"/>
                    </a:lnTo>
                    <a:lnTo>
                      <a:pt x="450" y="7270"/>
                    </a:lnTo>
                    <a:lnTo>
                      <a:pt x="225" y="8319"/>
                    </a:lnTo>
                    <a:lnTo>
                      <a:pt x="0" y="9293"/>
                    </a:lnTo>
                    <a:lnTo>
                      <a:pt x="0" y="10343"/>
                    </a:lnTo>
                    <a:lnTo>
                      <a:pt x="0" y="199207"/>
                    </a:lnTo>
                    <a:lnTo>
                      <a:pt x="0" y="200257"/>
                    </a:lnTo>
                    <a:lnTo>
                      <a:pt x="225" y="201231"/>
                    </a:lnTo>
                    <a:lnTo>
                      <a:pt x="450" y="202280"/>
                    </a:lnTo>
                    <a:lnTo>
                      <a:pt x="824" y="203180"/>
                    </a:lnTo>
                    <a:lnTo>
                      <a:pt x="1199" y="204154"/>
                    </a:lnTo>
                    <a:lnTo>
                      <a:pt x="1724" y="204978"/>
                    </a:lnTo>
                    <a:lnTo>
                      <a:pt x="2323" y="205803"/>
                    </a:lnTo>
                    <a:lnTo>
                      <a:pt x="2998" y="206477"/>
                    </a:lnTo>
                    <a:lnTo>
                      <a:pt x="3747" y="207152"/>
                    </a:lnTo>
                    <a:lnTo>
                      <a:pt x="4572" y="207751"/>
                    </a:lnTo>
                    <a:lnTo>
                      <a:pt x="5396" y="208276"/>
                    </a:lnTo>
                    <a:lnTo>
                      <a:pt x="6295" y="208726"/>
                    </a:lnTo>
                    <a:lnTo>
                      <a:pt x="7270" y="209100"/>
                    </a:lnTo>
                    <a:lnTo>
                      <a:pt x="8244" y="209325"/>
                    </a:lnTo>
                    <a:lnTo>
                      <a:pt x="9293" y="209475"/>
                    </a:lnTo>
                    <a:lnTo>
                      <a:pt x="10343" y="209550"/>
                    </a:lnTo>
                    <a:lnTo>
                      <a:pt x="90610" y="209550"/>
                    </a:lnTo>
                    <a:lnTo>
                      <a:pt x="91659" y="209475"/>
                    </a:lnTo>
                    <a:lnTo>
                      <a:pt x="92708" y="209325"/>
                    </a:lnTo>
                    <a:lnTo>
                      <a:pt x="93682" y="209100"/>
                    </a:lnTo>
                    <a:lnTo>
                      <a:pt x="94657" y="208726"/>
                    </a:lnTo>
                    <a:lnTo>
                      <a:pt x="95556" y="208276"/>
                    </a:lnTo>
                    <a:lnTo>
                      <a:pt x="96455" y="207751"/>
                    </a:lnTo>
                    <a:lnTo>
                      <a:pt x="97205" y="207152"/>
                    </a:lnTo>
                    <a:lnTo>
                      <a:pt x="97954" y="206477"/>
                    </a:lnTo>
                    <a:lnTo>
                      <a:pt x="98629" y="205803"/>
                    </a:lnTo>
                    <a:lnTo>
                      <a:pt x="99228" y="204978"/>
                    </a:lnTo>
                    <a:lnTo>
                      <a:pt x="99753" y="204154"/>
                    </a:lnTo>
                    <a:lnTo>
                      <a:pt x="100203" y="203180"/>
                    </a:lnTo>
                    <a:lnTo>
                      <a:pt x="100577" y="202280"/>
                    </a:lnTo>
                    <a:lnTo>
                      <a:pt x="100802" y="201231"/>
                    </a:lnTo>
                    <a:lnTo>
                      <a:pt x="100952" y="200257"/>
                    </a:lnTo>
                    <a:lnTo>
                      <a:pt x="101027" y="199207"/>
                    </a:lnTo>
                    <a:lnTo>
                      <a:pt x="101027" y="10343"/>
                    </a:lnTo>
                    <a:lnTo>
                      <a:pt x="100952" y="9293"/>
                    </a:lnTo>
                    <a:lnTo>
                      <a:pt x="100802" y="8319"/>
                    </a:lnTo>
                    <a:lnTo>
                      <a:pt x="100577" y="7270"/>
                    </a:lnTo>
                    <a:lnTo>
                      <a:pt x="100203" y="6370"/>
                    </a:lnTo>
                    <a:lnTo>
                      <a:pt x="99753" y="5396"/>
                    </a:lnTo>
                    <a:lnTo>
                      <a:pt x="99228" y="4572"/>
                    </a:lnTo>
                    <a:lnTo>
                      <a:pt x="98629" y="3747"/>
                    </a:lnTo>
                    <a:lnTo>
                      <a:pt x="97954" y="3073"/>
                    </a:lnTo>
                    <a:lnTo>
                      <a:pt x="97205" y="2398"/>
                    </a:lnTo>
                    <a:lnTo>
                      <a:pt x="96455" y="1799"/>
                    </a:lnTo>
                    <a:lnTo>
                      <a:pt x="95556" y="1274"/>
                    </a:lnTo>
                    <a:lnTo>
                      <a:pt x="94657" y="824"/>
                    </a:lnTo>
                    <a:lnTo>
                      <a:pt x="93682" y="450"/>
                    </a:lnTo>
                    <a:lnTo>
                      <a:pt x="92708" y="225"/>
                    </a:lnTo>
                    <a:lnTo>
                      <a:pt x="91659" y="75"/>
                    </a:lnTo>
                    <a:lnTo>
                      <a:pt x="9061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4;p33">
                <a:extLst>
                  <a:ext uri="{FF2B5EF4-FFF2-40B4-BE49-F238E27FC236}">
                    <a16:creationId xmlns:a16="http://schemas.microsoft.com/office/drawing/2014/main" id="{A1010661-D973-4040-92B9-4630DE4903F6}"/>
                  </a:ext>
                </a:extLst>
              </p:cNvPr>
              <p:cNvSpPr/>
              <p:nvPr/>
            </p:nvSpPr>
            <p:spPr>
              <a:xfrm>
                <a:off x="3557025" y="5147100"/>
                <a:ext cx="504050" cy="179900"/>
              </a:xfrm>
              <a:custGeom>
                <a:avLst/>
                <a:gdLst/>
                <a:ahLst/>
                <a:cxnLst/>
                <a:rect l="l" t="t" r="r" b="b"/>
                <a:pathLst>
                  <a:path w="20162" h="7196" extrusionOk="0">
                    <a:moveTo>
                      <a:pt x="3598" y="0"/>
                    </a:moveTo>
                    <a:lnTo>
                      <a:pt x="2849" y="75"/>
                    </a:lnTo>
                    <a:lnTo>
                      <a:pt x="2174" y="300"/>
                    </a:lnTo>
                    <a:lnTo>
                      <a:pt x="1575" y="600"/>
                    </a:lnTo>
                    <a:lnTo>
                      <a:pt x="1050" y="1050"/>
                    </a:lnTo>
                    <a:lnTo>
                      <a:pt x="600" y="1574"/>
                    </a:lnTo>
                    <a:lnTo>
                      <a:pt x="301" y="2174"/>
                    </a:lnTo>
                    <a:lnTo>
                      <a:pt x="76" y="2848"/>
                    </a:lnTo>
                    <a:lnTo>
                      <a:pt x="1" y="3598"/>
                    </a:lnTo>
                    <a:lnTo>
                      <a:pt x="76" y="4347"/>
                    </a:lnTo>
                    <a:lnTo>
                      <a:pt x="301" y="5022"/>
                    </a:lnTo>
                    <a:lnTo>
                      <a:pt x="600" y="5621"/>
                    </a:lnTo>
                    <a:lnTo>
                      <a:pt x="1050" y="6146"/>
                    </a:lnTo>
                    <a:lnTo>
                      <a:pt x="1575" y="6596"/>
                    </a:lnTo>
                    <a:lnTo>
                      <a:pt x="2174" y="6896"/>
                    </a:lnTo>
                    <a:lnTo>
                      <a:pt x="2849" y="7120"/>
                    </a:lnTo>
                    <a:lnTo>
                      <a:pt x="3598" y="7195"/>
                    </a:lnTo>
                    <a:lnTo>
                      <a:pt x="16639" y="7195"/>
                    </a:lnTo>
                    <a:lnTo>
                      <a:pt x="17313" y="7120"/>
                    </a:lnTo>
                    <a:lnTo>
                      <a:pt x="17988" y="6896"/>
                    </a:lnTo>
                    <a:lnTo>
                      <a:pt x="18587" y="6596"/>
                    </a:lnTo>
                    <a:lnTo>
                      <a:pt x="19112" y="6146"/>
                    </a:lnTo>
                    <a:lnTo>
                      <a:pt x="19562" y="5621"/>
                    </a:lnTo>
                    <a:lnTo>
                      <a:pt x="19861" y="5022"/>
                    </a:lnTo>
                    <a:lnTo>
                      <a:pt x="20086" y="4347"/>
                    </a:lnTo>
                    <a:lnTo>
                      <a:pt x="20161" y="3598"/>
                    </a:lnTo>
                    <a:lnTo>
                      <a:pt x="20086" y="2848"/>
                    </a:lnTo>
                    <a:lnTo>
                      <a:pt x="19861" y="2174"/>
                    </a:lnTo>
                    <a:lnTo>
                      <a:pt x="19562" y="1574"/>
                    </a:lnTo>
                    <a:lnTo>
                      <a:pt x="19112" y="1050"/>
                    </a:lnTo>
                    <a:lnTo>
                      <a:pt x="18587" y="600"/>
                    </a:lnTo>
                    <a:lnTo>
                      <a:pt x="17988" y="300"/>
                    </a:lnTo>
                    <a:lnTo>
                      <a:pt x="17313" y="75"/>
                    </a:lnTo>
                    <a:lnTo>
                      <a:pt x="1663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5;p33">
                <a:extLst>
                  <a:ext uri="{FF2B5EF4-FFF2-40B4-BE49-F238E27FC236}">
                    <a16:creationId xmlns:a16="http://schemas.microsoft.com/office/drawing/2014/main" id="{41C44BC2-30C1-4E95-ADE4-698B719E7C36}"/>
                  </a:ext>
                </a:extLst>
              </p:cNvPr>
              <p:cNvSpPr/>
              <p:nvPr/>
            </p:nvSpPr>
            <p:spPr>
              <a:xfrm>
                <a:off x="3008050" y="423600"/>
                <a:ext cx="99325" cy="99325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3973" extrusionOk="0">
                    <a:moveTo>
                      <a:pt x="2024" y="1"/>
                    </a:moveTo>
                    <a:lnTo>
                      <a:pt x="1575" y="76"/>
                    </a:lnTo>
                    <a:lnTo>
                      <a:pt x="1200" y="151"/>
                    </a:lnTo>
                    <a:lnTo>
                      <a:pt x="900" y="375"/>
                    </a:lnTo>
                    <a:lnTo>
                      <a:pt x="600" y="600"/>
                    </a:lnTo>
                    <a:lnTo>
                      <a:pt x="375" y="900"/>
                    </a:lnTo>
                    <a:lnTo>
                      <a:pt x="151" y="1200"/>
                    </a:lnTo>
                    <a:lnTo>
                      <a:pt x="76" y="1575"/>
                    </a:lnTo>
                    <a:lnTo>
                      <a:pt x="1" y="2024"/>
                    </a:lnTo>
                    <a:lnTo>
                      <a:pt x="76" y="2399"/>
                    </a:lnTo>
                    <a:lnTo>
                      <a:pt x="151" y="2774"/>
                    </a:lnTo>
                    <a:lnTo>
                      <a:pt x="375" y="3073"/>
                    </a:lnTo>
                    <a:lnTo>
                      <a:pt x="600" y="3373"/>
                    </a:lnTo>
                    <a:lnTo>
                      <a:pt x="900" y="3673"/>
                    </a:lnTo>
                    <a:lnTo>
                      <a:pt x="1200" y="3823"/>
                    </a:lnTo>
                    <a:lnTo>
                      <a:pt x="1575" y="3973"/>
                    </a:lnTo>
                    <a:lnTo>
                      <a:pt x="2399" y="3973"/>
                    </a:lnTo>
                    <a:lnTo>
                      <a:pt x="2774" y="3823"/>
                    </a:lnTo>
                    <a:lnTo>
                      <a:pt x="3073" y="3673"/>
                    </a:lnTo>
                    <a:lnTo>
                      <a:pt x="3373" y="3373"/>
                    </a:lnTo>
                    <a:lnTo>
                      <a:pt x="3598" y="3073"/>
                    </a:lnTo>
                    <a:lnTo>
                      <a:pt x="3823" y="2774"/>
                    </a:lnTo>
                    <a:lnTo>
                      <a:pt x="3898" y="2399"/>
                    </a:lnTo>
                    <a:lnTo>
                      <a:pt x="3973" y="2024"/>
                    </a:lnTo>
                    <a:lnTo>
                      <a:pt x="3898" y="1575"/>
                    </a:lnTo>
                    <a:lnTo>
                      <a:pt x="3823" y="1200"/>
                    </a:lnTo>
                    <a:lnTo>
                      <a:pt x="3598" y="900"/>
                    </a:lnTo>
                    <a:lnTo>
                      <a:pt x="3373" y="600"/>
                    </a:lnTo>
                    <a:lnTo>
                      <a:pt x="3073" y="375"/>
                    </a:lnTo>
                    <a:lnTo>
                      <a:pt x="2774" y="151"/>
                    </a:lnTo>
                    <a:lnTo>
                      <a:pt x="2399" y="76"/>
                    </a:lnTo>
                    <a:lnTo>
                      <a:pt x="202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6;p33">
                <a:extLst>
                  <a:ext uri="{FF2B5EF4-FFF2-40B4-BE49-F238E27FC236}">
                    <a16:creationId xmlns:a16="http://schemas.microsoft.com/office/drawing/2014/main" id="{C2AFCF81-10CE-4ABB-9DB3-A4F9BE8C4B97}"/>
                  </a:ext>
                </a:extLst>
              </p:cNvPr>
              <p:cNvSpPr/>
              <p:nvPr/>
            </p:nvSpPr>
            <p:spPr>
              <a:xfrm>
                <a:off x="3566400" y="434850"/>
                <a:ext cx="487175" cy="76850"/>
              </a:xfrm>
              <a:custGeom>
                <a:avLst/>
                <a:gdLst/>
                <a:ahLst/>
                <a:cxnLst/>
                <a:rect l="l" t="t" r="r" b="b"/>
                <a:pathLst>
                  <a:path w="19487" h="3074" extrusionOk="0">
                    <a:moveTo>
                      <a:pt x="1275" y="0"/>
                    </a:moveTo>
                    <a:lnTo>
                      <a:pt x="1050" y="75"/>
                    </a:lnTo>
                    <a:lnTo>
                      <a:pt x="750" y="150"/>
                    </a:lnTo>
                    <a:lnTo>
                      <a:pt x="525" y="300"/>
                    </a:lnTo>
                    <a:lnTo>
                      <a:pt x="375" y="450"/>
                    </a:lnTo>
                    <a:lnTo>
                      <a:pt x="225" y="675"/>
                    </a:lnTo>
                    <a:lnTo>
                      <a:pt x="75" y="975"/>
                    </a:lnTo>
                    <a:lnTo>
                      <a:pt x="1" y="1274"/>
                    </a:lnTo>
                    <a:lnTo>
                      <a:pt x="1" y="1574"/>
                    </a:lnTo>
                    <a:lnTo>
                      <a:pt x="1" y="1874"/>
                    </a:lnTo>
                    <a:lnTo>
                      <a:pt x="75" y="2174"/>
                    </a:lnTo>
                    <a:lnTo>
                      <a:pt x="225" y="2399"/>
                    </a:lnTo>
                    <a:lnTo>
                      <a:pt x="375" y="2623"/>
                    </a:lnTo>
                    <a:lnTo>
                      <a:pt x="525" y="2773"/>
                    </a:lnTo>
                    <a:lnTo>
                      <a:pt x="750" y="2923"/>
                    </a:lnTo>
                    <a:lnTo>
                      <a:pt x="1050" y="2998"/>
                    </a:lnTo>
                    <a:lnTo>
                      <a:pt x="1275" y="3073"/>
                    </a:lnTo>
                    <a:lnTo>
                      <a:pt x="18137" y="3073"/>
                    </a:lnTo>
                    <a:lnTo>
                      <a:pt x="18437" y="2998"/>
                    </a:lnTo>
                    <a:lnTo>
                      <a:pt x="18662" y="2923"/>
                    </a:lnTo>
                    <a:lnTo>
                      <a:pt x="18887" y="2773"/>
                    </a:lnTo>
                    <a:lnTo>
                      <a:pt x="19112" y="2623"/>
                    </a:lnTo>
                    <a:lnTo>
                      <a:pt x="19262" y="2399"/>
                    </a:lnTo>
                    <a:lnTo>
                      <a:pt x="19337" y="2174"/>
                    </a:lnTo>
                    <a:lnTo>
                      <a:pt x="19412" y="1874"/>
                    </a:lnTo>
                    <a:lnTo>
                      <a:pt x="19486" y="1574"/>
                    </a:lnTo>
                    <a:lnTo>
                      <a:pt x="19412" y="1274"/>
                    </a:lnTo>
                    <a:lnTo>
                      <a:pt x="19337" y="975"/>
                    </a:lnTo>
                    <a:lnTo>
                      <a:pt x="19262" y="675"/>
                    </a:lnTo>
                    <a:lnTo>
                      <a:pt x="19112" y="450"/>
                    </a:lnTo>
                    <a:lnTo>
                      <a:pt x="18887" y="300"/>
                    </a:lnTo>
                    <a:lnTo>
                      <a:pt x="18662" y="150"/>
                    </a:lnTo>
                    <a:lnTo>
                      <a:pt x="18437" y="75"/>
                    </a:lnTo>
                    <a:lnTo>
                      <a:pt x="1813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9" name="Graphic 48">
            <a:extLst>
              <a:ext uri="{FF2B5EF4-FFF2-40B4-BE49-F238E27FC236}">
                <a16:creationId xmlns:a16="http://schemas.microsoft.com/office/drawing/2014/main" id="{328B6D66-0A63-459A-9839-3D249E4817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5639063" y="1489443"/>
            <a:ext cx="1521825" cy="47054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65909F4-828A-474E-A3B9-3401973652EE}"/>
              </a:ext>
            </a:extLst>
          </p:cNvPr>
          <p:cNvSpPr txBox="1"/>
          <p:nvPr/>
        </p:nvSpPr>
        <p:spPr>
          <a:xfrm>
            <a:off x="5667840" y="1529741"/>
            <a:ext cx="1290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Hello what is the official </a:t>
            </a:r>
          </a:p>
          <a:p>
            <a:r>
              <a:rPr lang="en-US" sz="800" dirty="0">
                <a:solidFill>
                  <a:schemeClr val="bg1"/>
                </a:solidFill>
              </a:rPr>
              <a:t>working hours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1460BAE-3C50-4941-94FB-6D5DCE50C1ED}"/>
              </a:ext>
            </a:extLst>
          </p:cNvPr>
          <p:cNvSpPr txBox="1"/>
          <p:nvPr/>
        </p:nvSpPr>
        <p:spPr>
          <a:xfrm>
            <a:off x="6639776" y="1790935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E9DB0"/>
                </a:solidFill>
              </a:rPr>
              <a:t>1:33 PM</a:t>
            </a: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03E106B6-CC4D-4177-8863-F087DE7A5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92825" y="2090884"/>
            <a:ext cx="1493902" cy="129787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A7927D1-6B64-4D66-A0C9-ECB5E74DFF97}"/>
              </a:ext>
            </a:extLst>
          </p:cNvPr>
          <p:cNvSpPr txBox="1"/>
          <p:nvPr/>
        </p:nvSpPr>
        <p:spPr>
          <a:xfrm>
            <a:off x="5972557" y="2137581"/>
            <a:ext cx="141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Hollo Sir , </a:t>
            </a:r>
          </a:p>
          <a:p>
            <a:r>
              <a:rPr lang="en-US" sz="800" dirty="0">
                <a:solidFill>
                  <a:schemeClr val="bg1"/>
                </a:solidFill>
              </a:rPr>
              <a:t>Good to hear from you 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800" dirty="0">
                <a:solidFill>
                  <a:schemeClr val="bg1"/>
                </a:solidFill>
              </a:rPr>
              <a:t>Our working hours are </a:t>
            </a:r>
          </a:p>
          <a:p>
            <a:r>
              <a:rPr lang="en-US" sz="800" dirty="0">
                <a:solidFill>
                  <a:schemeClr val="bg1"/>
                </a:solidFill>
              </a:rPr>
              <a:t>SUN – THR  </a:t>
            </a:r>
          </a:p>
          <a:p>
            <a:r>
              <a:rPr lang="en-US" sz="800" dirty="0">
                <a:solidFill>
                  <a:schemeClr val="bg1"/>
                </a:solidFill>
              </a:rPr>
              <a:t>09:00 AM to 05:00 PM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800" dirty="0">
                <a:solidFill>
                  <a:schemeClr val="bg1"/>
                </a:solidFill>
              </a:rPr>
              <a:t>Is their anything else I can </a:t>
            </a:r>
          </a:p>
          <a:p>
            <a:r>
              <a:rPr lang="en-US" sz="800" dirty="0">
                <a:solidFill>
                  <a:schemeClr val="bg1"/>
                </a:solidFill>
              </a:rPr>
              <a:t>Help you with 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E5F13A3-E73B-4786-B486-C639A9B4D482}"/>
              </a:ext>
            </a:extLst>
          </p:cNvPr>
          <p:cNvSpPr txBox="1"/>
          <p:nvPr/>
        </p:nvSpPr>
        <p:spPr>
          <a:xfrm>
            <a:off x="6893550" y="3215844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5FFEF"/>
                </a:solidFill>
              </a:rPr>
              <a:t>1:33 PM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5468A0AB-F20B-4849-8D13-6001010B9D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5635450" y="3477540"/>
            <a:ext cx="1493902" cy="304189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A1A10634-1BE3-445A-8B61-B5A7FBA7038C}"/>
              </a:ext>
            </a:extLst>
          </p:cNvPr>
          <p:cNvSpPr txBox="1"/>
          <p:nvPr/>
        </p:nvSpPr>
        <p:spPr>
          <a:xfrm>
            <a:off x="5688620" y="3528899"/>
            <a:ext cx="740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No , Thanks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9C7945-692F-4587-A253-75C453F3056E}"/>
              </a:ext>
            </a:extLst>
          </p:cNvPr>
          <p:cNvSpPr txBox="1"/>
          <p:nvPr/>
        </p:nvSpPr>
        <p:spPr>
          <a:xfrm>
            <a:off x="6580293" y="3611250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E9DB0"/>
                </a:solidFill>
              </a:rPr>
              <a:t>1:34 PM</a:t>
            </a:r>
          </a:p>
        </p:txBody>
      </p:sp>
    </p:spTree>
    <p:extLst>
      <p:ext uri="{BB962C8B-B14F-4D97-AF65-F5344CB8AC3E}">
        <p14:creationId xmlns:p14="http://schemas.microsoft.com/office/powerpoint/2010/main" val="167060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3825520" y="473029"/>
            <a:ext cx="4884139" cy="419744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highlight>
                  <a:schemeClr val="lt2"/>
                </a:highlight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Notification</a:t>
            </a:r>
            <a:endParaRPr lang="en-US" sz="2000" dirty="0">
              <a:solidFill>
                <a:srgbClr val="FD5129"/>
              </a:solidFill>
              <a:highlight>
                <a:schemeClr val="lt2"/>
              </a:highlight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Business initiated conversations that are 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232B5C"/>
              </a:solidFill>
              <a:highlight>
                <a:schemeClr val="lt2"/>
              </a:highlight>
            </a:endParaRP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Need pre Opt-in the customer.</a:t>
            </a: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Need a verified Template</a:t>
            </a: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You can define as many as you like of templates to send.</a:t>
            </a:r>
          </a:p>
          <a:p>
            <a:pPr marL="342900" indent="-342900"/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</a:rPr>
              <a:t>Once customer response to your message you may back to Unbound messages </a:t>
            </a: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11</a:t>
            </a:fld>
            <a:endParaRPr dirty="0">
              <a:solidFill>
                <a:srgbClr val="FD512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5461A3-5F73-4F11-8D4D-BC85CEC0A8A2}"/>
              </a:ext>
            </a:extLst>
          </p:cNvPr>
          <p:cNvGrpSpPr/>
          <p:nvPr/>
        </p:nvGrpSpPr>
        <p:grpSpPr>
          <a:xfrm>
            <a:off x="1000210" y="543250"/>
            <a:ext cx="2122941" cy="4403401"/>
            <a:chOff x="5349805" y="366530"/>
            <a:chExt cx="2122941" cy="44034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BEEFE0-B0E9-424A-A285-1B8E4F156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7953"/>
            <a:stretch/>
          </p:blipFill>
          <p:spPr>
            <a:xfrm>
              <a:off x="5412730" y="3712861"/>
              <a:ext cx="2019150" cy="540540"/>
            </a:xfrm>
            <a:prstGeom prst="rect">
              <a:avLst/>
            </a:prstGeom>
          </p:spPr>
        </p:pic>
        <p:pic>
          <p:nvPicPr>
            <p:cNvPr id="12" name="Picture 4" descr="Default WhatsApp Dark Theme Wallpaper. | Chat wallpaper whatsapp, Purple  wallpaper iphone, Wallpaper wa">
              <a:extLst>
                <a:ext uri="{FF2B5EF4-FFF2-40B4-BE49-F238E27FC236}">
                  <a16:creationId xmlns:a16="http://schemas.microsoft.com/office/drawing/2014/main" id="{881D5380-D88D-4F2D-8DE5-A7D70B4AB6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8" b="1"/>
            <a:stretch/>
          </p:blipFill>
          <p:spPr bwMode="auto">
            <a:xfrm>
              <a:off x="5413746" y="736809"/>
              <a:ext cx="2019149" cy="2976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4B47A8-B3E2-45BB-9EC4-4920B8A7A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4" b="90019"/>
            <a:stretch/>
          </p:blipFill>
          <p:spPr>
            <a:xfrm>
              <a:off x="5413234" y="768229"/>
              <a:ext cx="2011247" cy="44621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FE5F003-C719-4C9D-AE5E-29D9FB093E4B}"/>
                </a:ext>
              </a:extLst>
            </p:cNvPr>
            <p:cNvSpPr/>
            <p:nvPr/>
          </p:nvSpPr>
          <p:spPr>
            <a:xfrm>
              <a:off x="5549620" y="991355"/>
              <a:ext cx="198589" cy="198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52F98F-E647-42A1-A384-AC89342B86A3}"/>
                </a:ext>
              </a:extLst>
            </p:cNvPr>
            <p:cNvSpPr/>
            <p:nvPr/>
          </p:nvSpPr>
          <p:spPr>
            <a:xfrm>
              <a:off x="5773037" y="1016431"/>
              <a:ext cx="520259" cy="144746"/>
            </a:xfrm>
            <a:prstGeom prst="rect">
              <a:avLst/>
            </a:prstGeom>
            <a:solidFill>
              <a:srgbClr val="232D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5D6736-BA96-4779-926F-262ACF570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664" t="5871" r="43603" b="92185"/>
            <a:stretch/>
          </p:blipFill>
          <p:spPr>
            <a:xfrm>
              <a:off x="6159992" y="1063722"/>
              <a:ext cx="70052" cy="6395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5F1B5E-E261-4F4C-BE9A-12951C61424B}"/>
                </a:ext>
              </a:extLst>
            </p:cNvPr>
            <p:cNvSpPr txBox="1"/>
            <p:nvPr/>
          </p:nvSpPr>
          <p:spPr>
            <a:xfrm>
              <a:off x="5678256" y="996471"/>
              <a:ext cx="58681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>
                  <a:solidFill>
                    <a:schemeClr val="bg1"/>
                  </a:solidFill>
                </a:rPr>
                <a:t>TAQNYAT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6659B16-4441-421B-80F6-E4D100F5B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1940" y="1032859"/>
              <a:ext cx="133947" cy="13394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E26D23A-9E3F-424E-8B17-867F775E4AE5}"/>
                </a:ext>
              </a:extLst>
            </p:cNvPr>
            <p:cNvSpPr/>
            <p:nvPr/>
          </p:nvSpPr>
          <p:spPr>
            <a:xfrm>
              <a:off x="5410349" y="768563"/>
              <a:ext cx="1122747" cy="169384"/>
            </a:xfrm>
            <a:prstGeom prst="rect">
              <a:avLst/>
            </a:prstGeom>
            <a:solidFill>
              <a:srgbClr val="0F1E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DBAD39-2E91-4145-AB3D-A2410F8833C8}"/>
                </a:ext>
              </a:extLst>
            </p:cNvPr>
            <p:cNvSpPr/>
            <p:nvPr/>
          </p:nvSpPr>
          <p:spPr>
            <a:xfrm>
              <a:off x="5353200" y="4250178"/>
              <a:ext cx="2076300" cy="998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oogle Shape;352;p33">
              <a:extLst>
                <a:ext uri="{FF2B5EF4-FFF2-40B4-BE49-F238E27FC236}">
                  <a16:creationId xmlns:a16="http://schemas.microsoft.com/office/drawing/2014/main" id="{D2FB8565-769E-48B8-AA49-A8C6CC084BBD}"/>
                </a:ext>
              </a:extLst>
            </p:cNvPr>
            <p:cNvGrpSpPr/>
            <p:nvPr/>
          </p:nvGrpSpPr>
          <p:grpSpPr>
            <a:xfrm>
              <a:off x="5349805" y="366530"/>
              <a:ext cx="2122941" cy="4403401"/>
              <a:chOff x="2547150" y="238125"/>
              <a:chExt cx="2525675" cy="5238750"/>
            </a:xfrm>
          </p:grpSpPr>
          <p:sp>
            <p:nvSpPr>
              <p:cNvPr id="29" name="Google Shape;353;p33">
                <a:extLst>
                  <a:ext uri="{FF2B5EF4-FFF2-40B4-BE49-F238E27FC236}">
                    <a16:creationId xmlns:a16="http://schemas.microsoft.com/office/drawing/2014/main" id="{E3E41AA0-839A-4A61-AB95-E510C5F4420D}"/>
                  </a:ext>
                </a:extLst>
              </p:cNvPr>
              <p:cNvSpPr/>
              <p:nvPr/>
            </p:nvSpPr>
            <p:spPr>
              <a:xfrm>
                <a:off x="2547150" y="238125"/>
                <a:ext cx="2525675" cy="5238750"/>
              </a:xfrm>
              <a:custGeom>
                <a:avLst/>
                <a:gdLst/>
                <a:ahLst/>
                <a:cxnLst/>
                <a:rect l="l" t="t" r="r" b="b"/>
                <a:pathLst>
                  <a:path w="101027" h="209550" extrusionOk="0">
                    <a:moveTo>
                      <a:pt x="98629" y="18886"/>
                    </a:moveTo>
                    <a:lnTo>
                      <a:pt x="98629" y="190364"/>
                    </a:lnTo>
                    <a:lnTo>
                      <a:pt x="2398" y="190364"/>
                    </a:lnTo>
                    <a:lnTo>
                      <a:pt x="2398" y="18886"/>
                    </a:lnTo>
                    <a:close/>
                    <a:moveTo>
                      <a:pt x="10343" y="0"/>
                    </a:moveTo>
                    <a:lnTo>
                      <a:pt x="9293" y="75"/>
                    </a:lnTo>
                    <a:lnTo>
                      <a:pt x="8244" y="225"/>
                    </a:lnTo>
                    <a:lnTo>
                      <a:pt x="7270" y="450"/>
                    </a:lnTo>
                    <a:lnTo>
                      <a:pt x="6295" y="824"/>
                    </a:lnTo>
                    <a:lnTo>
                      <a:pt x="5396" y="1274"/>
                    </a:lnTo>
                    <a:lnTo>
                      <a:pt x="4572" y="1799"/>
                    </a:lnTo>
                    <a:lnTo>
                      <a:pt x="3747" y="2398"/>
                    </a:lnTo>
                    <a:lnTo>
                      <a:pt x="2998" y="3073"/>
                    </a:lnTo>
                    <a:lnTo>
                      <a:pt x="2323" y="3747"/>
                    </a:lnTo>
                    <a:lnTo>
                      <a:pt x="1724" y="4572"/>
                    </a:lnTo>
                    <a:lnTo>
                      <a:pt x="1199" y="5396"/>
                    </a:lnTo>
                    <a:lnTo>
                      <a:pt x="824" y="6370"/>
                    </a:lnTo>
                    <a:lnTo>
                      <a:pt x="450" y="7270"/>
                    </a:lnTo>
                    <a:lnTo>
                      <a:pt x="225" y="8319"/>
                    </a:lnTo>
                    <a:lnTo>
                      <a:pt x="0" y="9293"/>
                    </a:lnTo>
                    <a:lnTo>
                      <a:pt x="0" y="10343"/>
                    </a:lnTo>
                    <a:lnTo>
                      <a:pt x="0" y="199207"/>
                    </a:lnTo>
                    <a:lnTo>
                      <a:pt x="0" y="200257"/>
                    </a:lnTo>
                    <a:lnTo>
                      <a:pt x="225" y="201231"/>
                    </a:lnTo>
                    <a:lnTo>
                      <a:pt x="450" y="202280"/>
                    </a:lnTo>
                    <a:lnTo>
                      <a:pt x="824" y="203180"/>
                    </a:lnTo>
                    <a:lnTo>
                      <a:pt x="1199" y="204154"/>
                    </a:lnTo>
                    <a:lnTo>
                      <a:pt x="1724" y="204978"/>
                    </a:lnTo>
                    <a:lnTo>
                      <a:pt x="2323" y="205803"/>
                    </a:lnTo>
                    <a:lnTo>
                      <a:pt x="2998" y="206477"/>
                    </a:lnTo>
                    <a:lnTo>
                      <a:pt x="3747" y="207152"/>
                    </a:lnTo>
                    <a:lnTo>
                      <a:pt x="4572" y="207751"/>
                    </a:lnTo>
                    <a:lnTo>
                      <a:pt x="5396" y="208276"/>
                    </a:lnTo>
                    <a:lnTo>
                      <a:pt x="6295" y="208726"/>
                    </a:lnTo>
                    <a:lnTo>
                      <a:pt x="7270" y="209100"/>
                    </a:lnTo>
                    <a:lnTo>
                      <a:pt x="8244" y="209325"/>
                    </a:lnTo>
                    <a:lnTo>
                      <a:pt x="9293" y="209475"/>
                    </a:lnTo>
                    <a:lnTo>
                      <a:pt x="10343" y="209550"/>
                    </a:lnTo>
                    <a:lnTo>
                      <a:pt x="90610" y="209550"/>
                    </a:lnTo>
                    <a:lnTo>
                      <a:pt x="91659" y="209475"/>
                    </a:lnTo>
                    <a:lnTo>
                      <a:pt x="92708" y="209325"/>
                    </a:lnTo>
                    <a:lnTo>
                      <a:pt x="93682" y="209100"/>
                    </a:lnTo>
                    <a:lnTo>
                      <a:pt x="94657" y="208726"/>
                    </a:lnTo>
                    <a:lnTo>
                      <a:pt x="95556" y="208276"/>
                    </a:lnTo>
                    <a:lnTo>
                      <a:pt x="96455" y="207751"/>
                    </a:lnTo>
                    <a:lnTo>
                      <a:pt x="97205" y="207152"/>
                    </a:lnTo>
                    <a:lnTo>
                      <a:pt x="97954" y="206477"/>
                    </a:lnTo>
                    <a:lnTo>
                      <a:pt x="98629" y="205803"/>
                    </a:lnTo>
                    <a:lnTo>
                      <a:pt x="99228" y="204978"/>
                    </a:lnTo>
                    <a:lnTo>
                      <a:pt x="99753" y="204154"/>
                    </a:lnTo>
                    <a:lnTo>
                      <a:pt x="100203" y="203180"/>
                    </a:lnTo>
                    <a:lnTo>
                      <a:pt x="100577" y="202280"/>
                    </a:lnTo>
                    <a:lnTo>
                      <a:pt x="100802" y="201231"/>
                    </a:lnTo>
                    <a:lnTo>
                      <a:pt x="100952" y="200257"/>
                    </a:lnTo>
                    <a:lnTo>
                      <a:pt x="101027" y="199207"/>
                    </a:lnTo>
                    <a:lnTo>
                      <a:pt x="101027" y="10343"/>
                    </a:lnTo>
                    <a:lnTo>
                      <a:pt x="100952" y="9293"/>
                    </a:lnTo>
                    <a:lnTo>
                      <a:pt x="100802" y="8319"/>
                    </a:lnTo>
                    <a:lnTo>
                      <a:pt x="100577" y="7270"/>
                    </a:lnTo>
                    <a:lnTo>
                      <a:pt x="100203" y="6370"/>
                    </a:lnTo>
                    <a:lnTo>
                      <a:pt x="99753" y="5396"/>
                    </a:lnTo>
                    <a:lnTo>
                      <a:pt x="99228" y="4572"/>
                    </a:lnTo>
                    <a:lnTo>
                      <a:pt x="98629" y="3747"/>
                    </a:lnTo>
                    <a:lnTo>
                      <a:pt x="97954" y="3073"/>
                    </a:lnTo>
                    <a:lnTo>
                      <a:pt x="97205" y="2398"/>
                    </a:lnTo>
                    <a:lnTo>
                      <a:pt x="96455" y="1799"/>
                    </a:lnTo>
                    <a:lnTo>
                      <a:pt x="95556" y="1274"/>
                    </a:lnTo>
                    <a:lnTo>
                      <a:pt x="94657" y="824"/>
                    </a:lnTo>
                    <a:lnTo>
                      <a:pt x="93682" y="450"/>
                    </a:lnTo>
                    <a:lnTo>
                      <a:pt x="92708" y="225"/>
                    </a:lnTo>
                    <a:lnTo>
                      <a:pt x="91659" y="75"/>
                    </a:lnTo>
                    <a:lnTo>
                      <a:pt x="9061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4;p33">
                <a:extLst>
                  <a:ext uri="{FF2B5EF4-FFF2-40B4-BE49-F238E27FC236}">
                    <a16:creationId xmlns:a16="http://schemas.microsoft.com/office/drawing/2014/main" id="{A1010661-D973-4040-92B9-4630DE4903F6}"/>
                  </a:ext>
                </a:extLst>
              </p:cNvPr>
              <p:cNvSpPr/>
              <p:nvPr/>
            </p:nvSpPr>
            <p:spPr>
              <a:xfrm>
                <a:off x="3557025" y="5147100"/>
                <a:ext cx="504050" cy="179900"/>
              </a:xfrm>
              <a:custGeom>
                <a:avLst/>
                <a:gdLst/>
                <a:ahLst/>
                <a:cxnLst/>
                <a:rect l="l" t="t" r="r" b="b"/>
                <a:pathLst>
                  <a:path w="20162" h="7196" extrusionOk="0">
                    <a:moveTo>
                      <a:pt x="3598" y="0"/>
                    </a:moveTo>
                    <a:lnTo>
                      <a:pt x="2849" y="75"/>
                    </a:lnTo>
                    <a:lnTo>
                      <a:pt x="2174" y="300"/>
                    </a:lnTo>
                    <a:lnTo>
                      <a:pt x="1575" y="600"/>
                    </a:lnTo>
                    <a:lnTo>
                      <a:pt x="1050" y="1050"/>
                    </a:lnTo>
                    <a:lnTo>
                      <a:pt x="600" y="1574"/>
                    </a:lnTo>
                    <a:lnTo>
                      <a:pt x="301" y="2174"/>
                    </a:lnTo>
                    <a:lnTo>
                      <a:pt x="76" y="2848"/>
                    </a:lnTo>
                    <a:lnTo>
                      <a:pt x="1" y="3598"/>
                    </a:lnTo>
                    <a:lnTo>
                      <a:pt x="76" y="4347"/>
                    </a:lnTo>
                    <a:lnTo>
                      <a:pt x="301" y="5022"/>
                    </a:lnTo>
                    <a:lnTo>
                      <a:pt x="600" y="5621"/>
                    </a:lnTo>
                    <a:lnTo>
                      <a:pt x="1050" y="6146"/>
                    </a:lnTo>
                    <a:lnTo>
                      <a:pt x="1575" y="6596"/>
                    </a:lnTo>
                    <a:lnTo>
                      <a:pt x="2174" y="6896"/>
                    </a:lnTo>
                    <a:lnTo>
                      <a:pt x="2849" y="7120"/>
                    </a:lnTo>
                    <a:lnTo>
                      <a:pt x="3598" y="7195"/>
                    </a:lnTo>
                    <a:lnTo>
                      <a:pt x="16639" y="7195"/>
                    </a:lnTo>
                    <a:lnTo>
                      <a:pt x="17313" y="7120"/>
                    </a:lnTo>
                    <a:lnTo>
                      <a:pt x="17988" y="6896"/>
                    </a:lnTo>
                    <a:lnTo>
                      <a:pt x="18587" y="6596"/>
                    </a:lnTo>
                    <a:lnTo>
                      <a:pt x="19112" y="6146"/>
                    </a:lnTo>
                    <a:lnTo>
                      <a:pt x="19562" y="5621"/>
                    </a:lnTo>
                    <a:lnTo>
                      <a:pt x="19861" y="5022"/>
                    </a:lnTo>
                    <a:lnTo>
                      <a:pt x="20086" y="4347"/>
                    </a:lnTo>
                    <a:lnTo>
                      <a:pt x="20161" y="3598"/>
                    </a:lnTo>
                    <a:lnTo>
                      <a:pt x="20086" y="2848"/>
                    </a:lnTo>
                    <a:lnTo>
                      <a:pt x="19861" y="2174"/>
                    </a:lnTo>
                    <a:lnTo>
                      <a:pt x="19562" y="1574"/>
                    </a:lnTo>
                    <a:lnTo>
                      <a:pt x="19112" y="1050"/>
                    </a:lnTo>
                    <a:lnTo>
                      <a:pt x="18587" y="600"/>
                    </a:lnTo>
                    <a:lnTo>
                      <a:pt x="17988" y="300"/>
                    </a:lnTo>
                    <a:lnTo>
                      <a:pt x="17313" y="75"/>
                    </a:lnTo>
                    <a:lnTo>
                      <a:pt x="1663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5;p33">
                <a:extLst>
                  <a:ext uri="{FF2B5EF4-FFF2-40B4-BE49-F238E27FC236}">
                    <a16:creationId xmlns:a16="http://schemas.microsoft.com/office/drawing/2014/main" id="{41C44BC2-30C1-4E95-ADE4-698B719E7C36}"/>
                  </a:ext>
                </a:extLst>
              </p:cNvPr>
              <p:cNvSpPr/>
              <p:nvPr/>
            </p:nvSpPr>
            <p:spPr>
              <a:xfrm>
                <a:off x="3008050" y="423600"/>
                <a:ext cx="99325" cy="99325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3973" extrusionOk="0">
                    <a:moveTo>
                      <a:pt x="2024" y="1"/>
                    </a:moveTo>
                    <a:lnTo>
                      <a:pt x="1575" y="76"/>
                    </a:lnTo>
                    <a:lnTo>
                      <a:pt x="1200" y="151"/>
                    </a:lnTo>
                    <a:lnTo>
                      <a:pt x="900" y="375"/>
                    </a:lnTo>
                    <a:lnTo>
                      <a:pt x="600" y="600"/>
                    </a:lnTo>
                    <a:lnTo>
                      <a:pt x="375" y="900"/>
                    </a:lnTo>
                    <a:lnTo>
                      <a:pt x="151" y="1200"/>
                    </a:lnTo>
                    <a:lnTo>
                      <a:pt x="76" y="1575"/>
                    </a:lnTo>
                    <a:lnTo>
                      <a:pt x="1" y="2024"/>
                    </a:lnTo>
                    <a:lnTo>
                      <a:pt x="76" y="2399"/>
                    </a:lnTo>
                    <a:lnTo>
                      <a:pt x="151" y="2774"/>
                    </a:lnTo>
                    <a:lnTo>
                      <a:pt x="375" y="3073"/>
                    </a:lnTo>
                    <a:lnTo>
                      <a:pt x="600" y="3373"/>
                    </a:lnTo>
                    <a:lnTo>
                      <a:pt x="900" y="3673"/>
                    </a:lnTo>
                    <a:lnTo>
                      <a:pt x="1200" y="3823"/>
                    </a:lnTo>
                    <a:lnTo>
                      <a:pt x="1575" y="3973"/>
                    </a:lnTo>
                    <a:lnTo>
                      <a:pt x="2399" y="3973"/>
                    </a:lnTo>
                    <a:lnTo>
                      <a:pt x="2774" y="3823"/>
                    </a:lnTo>
                    <a:lnTo>
                      <a:pt x="3073" y="3673"/>
                    </a:lnTo>
                    <a:lnTo>
                      <a:pt x="3373" y="3373"/>
                    </a:lnTo>
                    <a:lnTo>
                      <a:pt x="3598" y="3073"/>
                    </a:lnTo>
                    <a:lnTo>
                      <a:pt x="3823" y="2774"/>
                    </a:lnTo>
                    <a:lnTo>
                      <a:pt x="3898" y="2399"/>
                    </a:lnTo>
                    <a:lnTo>
                      <a:pt x="3973" y="2024"/>
                    </a:lnTo>
                    <a:lnTo>
                      <a:pt x="3898" y="1575"/>
                    </a:lnTo>
                    <a:lnTo>
                      <a:pt x="3823" y="1200"/>
                    </a:lnTo>
                    <a:lnTo>
                      <a:pt x="3598" y="900"/>
                    </a:lnTo>
                    <a:lnTo>
                      <a:pt x="3373" y="600"/>
                    </a:lnTo>
                    <a:lnTo>
                      <a:pt x="3073" y="375"/>
                    </a:lnTo>
                    <a:lnTo>
                      <a:pt x="2774" y="151"/>
                    </a:lnTo>
                    <a:lnTo>
                      <a:pt x="2399" y="76"/>
                    </a:lnTo>
                    <a:lnTo>
                      <a:pt x="202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6;p33">
                <a:extLst>
                  <a:ext uri="{FF2B5EF4-FFF2-40B4-BE49-F238E27FC236}">
                    <a16:creationId xmlns:a16="http://schemas.microsoft.com/office/drawing/2014/main" id="{C2AFCF81-10CE-4ABB-9DB3-A4F9BE8C4B97}"/>
                  </a:ext>
                </a:extLst>
              </p:cNvPr>
              <p:cNvSpPr/>
              <p:nvPr/>
            </p:nvSpPr>
            <p:spPr>
              <a:xfrm>
                <a:off x="3566400" y="434850"/>
                <a:ext cx="487175" cy="76850"/>
              </a:xfrm>
              <a:custGeom>
                <a:avLst/>
                <a:gdLst/>
                <a:ahLst/>
                <a:cxnLst/>
                <a:rect l="l" t="t" r="r" b="b"/>
                <a:pathLst>
                  <a:path w="19487" h="3074" extrusionOk="0">
                    <a:moveTo>
                      <a:pt x="1275" y="0"/>
                    </a:moveTo>
                    <a:lnTo>
                      <a:pt x="1050" y="75"/>
                    </a:lnTo>
                    <a:lnTo>
                      <a:pt x="750" y="150"/>
                    </a:lnTo>
                    <a:lnTo>
                      <a:pt x="525" y="300"/>
                    </a:lnTo>
                    <a:lnTo>
                      <a:pt x="375" y="450"/>
                    </a:lnTo>
                    <a:lnTo>
                      <a:pt x="225" y="675"/>
                    </a:lnTo>
                    <a:lnTo>
                      <a:pt x="75" y="975"/>
                    </a:lnTo>
                    <a:lnTo>
                      <a:pt x="1" y="1274"/>
                    </a:lnTo>
                    <a:lnTo>
                      <a:pt x="1" y="1574"/>
                    </a:lnTo>
                    <a:lnTo>
                      <a:pt x="1" y="1874"/>
                    </a:lnTo>
                    <a:lnTo>
                      <a:pt x="75" y="2174"/>
                    </a:lnTo>
                    <a:lnTo>
                      <a:pt x="225" y="2399"/>
                    </a:lnTo>
                    <a:lnTo>
                      <a:pt x="375" y="2623"/>
                    </a:lnTo>
                    <a:lnTo>
                      <a:pt x="525" y="2773"/>
                    </a:lnTo>
                    <a:lnTo>
                      <a:pt x="750" y="2923"/>
                    </a:lnTo>
                    <a:lnTo>
                      <a:pt x="1050" y="2998"/>
                    </a:lnTo>
                    <a:lnTo>
                      <a:pt x="1275" y="3073"/>
                    </a:lnTo>
                    <a:lnTo>
                      <a:pt x="18137" y="3073"/>
                    </a:lnTo>
                    <a:lnTo>
                      <a:pt x="18437" y="2998"/>
                    </a:lnTo>
                    <a:lnTo>
                      <a:pt x="18662" y="2923"/>
                    </a:lnTo>
                    <a:lnTo>
                      <a:pt x="18887" y="2773"/>
                    </a:lnTo>
                    <a:lnTo>
                      <a:pt x="19112" y="2623"/>
                    </a:lnTo>
                    <a:lnTo>
                      <a:pt x="19262" y="2399"/>
                    </a:lnTo>
                    <a:lnTo>
                      <a:pt x="19337" y="2174"/>
                    </a:lnTo>
                    <a:lnTo>
                      <a:pt x="19412" y="1874"/>
                    </a:lnTo>
                    <a:lnTo>
                      <a:pt x="19486" y="1574"/>
                    </a:lnTo>
                    <a:lnTo>
                      <a:pt x="19412" y="1274"/>
                    </a:lnTo>
                    <a:lnTo>
                      <a:pt x="19337" y="975"/>
                    </a:lnTo>
                    <a:lnTo>
                      <a:pt x="19262" y="675"/>
                    </a:lnTo>
                    <a:lnTo>
                      <a:pt x="19112" y="450"/>
                    </a:lnTo>
                    <a:lnTo>
                      <a:pt x="18887" y="300"/>
                    </a:lnTo>
                    <a:lnTo>
                      <a:pt x="18662" y="150"/>
                    </a:lnTo>
                    <a:lnTo>
                      <a:pt x="18437" y="75"/>
                    </a:lnTo>
                    <a:lnTo>
                      <a:pt x="1813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B200FA9E-9AB3-45D0-B11B-A5618634F9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1104" y="1498184"/>
            <a:ext cx="1493902" cy="12978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8F55DB0-BA35-49EB-8C3B-FD2027D44199}"/>
              </a:ext>
            </a:extLst>
          </p:cNvPr>
          <p:cNvSpPr txBox="1"/>
          <p:nvPr/>
        </p:nvSpPr>
        <p:spPr>
          <a:xfrm>
            <a:off x="1550837" y="1504776"/>
            <a:ext cx="1414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Dear Mr. 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800" dirty="0">
                <a:solidFill>
                  <a:schemeClr val="bg1"/>
                </a:solidFill>
              </a:rPr>
              <a:t>Your order 552254 has been top-up successfully for more details please go to your account at our portal 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800" i="1" u="sng" dirty="0">
                <a:solidFill>
                  <a:schemeClr val="bg1"/>
                </a:solidFill>
              </a:rPr>
              <a:t>https://portal.taqnyat.sa/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C321A2-3D76-4209-BA0F-AC432C07493B}"/>
              </a:ext>
            </a:extLst>
          </p:cNvPr>
          <p:cNvSpPr txBox="1"/>
          <p:nvPr/>
        </p:nvSpPr>
        <p:spPr>
          <a:xfrm>
            <a:off x="2474892" y="2651331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5FFEF"/>
                </a:solidFill>
              </a:rPr>
              <a:t>1:33 PM</a:t>
            </a:r>
          </a:p>
        </p:txBody>
      </p:sp>
    </p:spTree>
    <p:extLst>
      <p:ext uri="{BB962C8B-B14F-4D97-AF65-F5344CB8AC3E}">
        <p14:creationId xmlns:p14="http://schemas.microsoft.com/office/powerpoint/2010/main" val="128250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FLOW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 care</a:t>
            </a:r>
            <a:endParaRPr b="1" i="0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12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077DBA8-A676-456F-977C-A1AAE897D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769" y="1018922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26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 care flow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13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61" name="Google Shape;452;p40">
            <a:extLst>
              <a:ext uri="{FF2B5EF4-FFF2-40B4-BE49-F238E27FC236}">
                <a16:creationId xmlns:a16="http://schemas.microsoft.com/office/drawing/2014/main" id="{095C1CA3-9E15-4D54-B975-8820477AD316}"/>
              </a:ext>
            </a:extLst>
          </p:cNvPr>
          <p:cNvSpPr/>
          <p:nvPr/>
        </p:nvSpPr>
        <p:spPr>
          <a:xfrm>
            <a:off x="0" y="2162481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453;p40">
            <a:extLst>
              <a:ext uri="{FF2B5EF4-FFF2-40B4-BE49-F238E27FC236}">
                <a16:creationId xmlns:a16="http://schemas.microsoft.com/office/drawing/2014/main" id="{18CE2A06-B5CA-4715-BFEA-0543EFF8A8A7}"/>
              </a:ext>
            </a:extLst>
          </p:cNvPr>
          <p:cNvSpPr/>
          <p:nvPr/>
        </p:nvSpPr>
        <p:spPr>
          <a:xfrm>
            <a:off x="0" y="2162481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454;p40">
            <a:extLst>
              <a:ext uri="{FF2B5EF4-FFF2-40B4-BE49-F238E27FC236}">
                <a16:creationId xmlns:a16="http://schemas.microsoft.com/office/drawing/2014/main" id="{8F9306EE-91FF-4B7F-8966-F770CBFE252D}"/>
              </a:ext>
            </a:extLst>
          </p:cNvPr>
          <p:cNvGrpSpPr/>
          <p:nvPr/>
        </p:nvGrpSpPr>
        <p:grpSpPr>
          <a:xfrm>
            <a:off x="1786339" y="1494854"/>
            <a:ext cx="473400" cy="473400"/>
            <a:chOff x="1786339" y="1703401"/>
            <a:chExt cx="473400" cy="473400"/>
          </a:xfrm>
        </p:grpSpPr>
        <p:sp>
          <p:nvSpPr>
            <p:cNvPr id="64" name="Google Shape;455;p40">
              <a:extLst>
                <a:ext uri="{FF2B5EF4-FFF2-40B4-BE49-F238E27FC236}">
                  <a16:creationId xmlns:a16="http://schemas.microsoft.com/office/drawing/2014/main" id="{0A985A52-1FB7-41DD-BE42-B38AE5960568}"/>
                </a:ext>
              </a:extLst>
            </p:cNvPr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56;p40">
              <a:extLst>
                <a:ext uri="{FF2B5EF4-FFF2-40B4-BE49-F238E27FC236}">
                  <a16:creationId xmlns:a16="http://schemas.microsoft.com/office/drawing/2014/main" id="{1354E5E5-96E2-428C-ABD7-C61B6D45DF28}"/>
                </a:ext>
              </a:extLst>
            </p:cNvPr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66" name="Google Shape;457;p40">
            <a:extLst>
              <a:ext uri="{FF2B5EF4-FFF2-40B4-BE49-F238E27FC236}">
                <a16:creationId xmlns:a16="http://schemas.microsoft.com/office/drawing/2014/main" id="{12D5244F-FFCC-4084-8AAF-D89DC22F83AA}"/>
              </a:ext>
            </a:extLst>
          </p:cNvPr>
          <p:cNvGrpSpPr/>
          <p:nvPr/>
        </p:nvGrpSpPr>
        <p:grpSpPr>
          <a:xfrm>
            <a:off x="3814414" y="1494854"/>
            <a:ext cx="473400" cy="473400"/>
            <a:chOff x="3814414" y="1703401"/>
            <a:chExt cx="473400" cy="473400"/>
          </a:xfrm>
        </p:grpSpPr>
        <p:sp>
          <p:nvSpPr>
            <p:cNvPr id="67" name="Google Shape;458;p40">
              <a:extLst>
                <a:ext uri="{FF2B5EF4-FFF2-40B4-BE49-F238E27FC236}">
                  <a16:creationId xmlns:a16="http://schemas.microsoft.com/office/drawing/2014/main" id="{DF01B9BA-2D5D-4898-920E-B91C11E9B730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59;p40">
              <a:extLst>
                <a:ext uri="{FF2B5EF4-FFF2-40B4-BE49-F238E27FC236}">
                  <a16:creationId xmlns:a16="http://schemas.microsoft.com/office/drawing/2014/main" id="{3CB08E46-7CE2-44E3-9703-D5EAD5381ACF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69" name="Google Shape;460;p40">
            <a:extLst>
              <a:ext uri="{FF2B5EF4-FFF2-40B4-BE49-F238E27FC236}">
                <a16:creationId xmlns:a16="http://schemas.microsoft.com/office/drawing/2014/main" id="{385E4983-1502-461F-B8CC-ECF5A45444EE}"/>
              </a:ext>
            </a:extLst>
          </p:cNvPr>
          <p:cNvGrpSpPr/>
          <p:nvPr/>
        </p:nvGrpSpPr>
        <p:grpSpPr>
          <a:xfrm>
            <a:off x="5842489" y="1494854"/>
            <a:ext cx="473400" cy="473400"/>
            <a:chOff x="5842489" y="1703401"/>
            <a:chExt cx="473400" cy="473400"/>
          </a:xfrm>
        </p:grpSpPr>
        <p:sp>
          <p:nvSpPr>
            <p:cNvPr id="70" name="Google Shape;461;p40">
              <a:extLst>
                <a:ext uri="{FF2B5EF4-FFF2-40B4-BE49-F238E27FC236}">
                  <a16:creationId xmlns:a16="http://schemas.microsoft.com/office/drawing/2014/main" id="{74846534-D387-44F2-AFD8-2AF164910F9C}"/>
                </a:ext>
              </a:extLst>
            </p:cNvPr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62;p40">
              <a:extLst>
                <a:ext uri="{FF2B5EF4-FFF2-40B4-BE49-F238E27FC236}">
                  <a16:creationId xmlns:a16="http://schemas.microsoft.com/office/drawing/2014/main" id="{53795B95-E866-4DC8-8201-FA6E189E59A7}"/>
                </a:ext>
              </a:extLst>
            </p:cNvPr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81" name="Google Shape;472;p40">
            <a:extLst>
              <a:ext uri="{FF2B5EF4-FFF2-40B4-BE49-F238E27FC236}">
                <a16:creationId xmlns:a16="http://schemas.microsoft.com/office/drawing/2014/main" id="{A32059C3-62E3-440C-8158-EFE02E0BE90D}"/>
              </a:ext>
            </a:extLst>
          </p:cNvPr>
          <p:cNvSpPr txBox="1"/>
          <p:nvPr/>
        </p:nvSpPr>
        <p:spPr>
          <a:xfrm>
            <a:off x="1379850" y="947553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/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ENTRY POINT</a:t>
            </a:r>
          </a:p>
        </p:txBody>
      </p:sp>
      <p:sp>
        <p:nvSpPr>
          <p:cNvPr id="82" name="Google Shape;473;p40">
            <a:extLst>
              <a:ext uri="{FF2B5EF4-FFF2-40B4-BE49-F238E27FC236}">
                <a16:creationId xmlns:a16="http://schemas.microsoft.com/office/drawing/2014/main" id="{3752185D-608A-4034-8101-2B5681420896}"/>
              </a:ext>
            </a:extLst>
          </p:cNvPr>
          <p:cNvSpPr txBox="1"/>
          <p:nvPr/>
        </p:nvSpPr>
        <p:spPr>
          <a:xfrm>
            <a:off x="3377205" y="947553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Drive Message Efficiency</a:t>
            </a:r>
          </a:p>
        </p:txBody>
      </p:sp>
      <p:sp>
        <p:nvSpPr>
          <p:cNvPr id="83" name="Google Shape;474;p40">
            <a:extLst>
              <a:ext uri="{FF2B5EF4-FFF2-40B4-BE49-F238E27FC236}">
                <a16:creationId xmlns:a16="http://schemas.microsoft.com/office/drawing/2014/main" id="{542EDB04-AB54-409D-904C-0C0D83C054CA}"/>
              </a:ext>
            </a:extLst>
          </p:cNvPr>
          <p:cNvSpPr txBox="1"/>
          <p:nvPr/>
        </p:nvSpPr>
        <p:spPr>
          <a:xfrm>
            <a:off x="5436010" y="947553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EXIT POINT</a:t>
            </a:r>
          </a:p>
        </p:txBody>
      </p:sp>
      <p:sp>
        <p:nvSpPr>
          <p:cNvPr id="84" name="Google Shape;472;p40">
            <a:extLst>
              <a:ext uri="{FF2B5EF4-FFF2-40B4-BE49-F238E27FC236}">
                <a16:creationId xmlns:a16="http://schemas.microsoft.com/office/drawing/2014/main" id="{97BDD2E3-09B7-4D4F-B3BC-832B25871AB9}"/>
              </a:ext>
            </a:extLst>
          </p:cNvPr>
          <p:cNvSpPr txBox="1"/>
          <p:nvPr/>
        </p:nvSpPr>
        <p:spPr>
          <a:xfrm>
            <a:off x="1368875" y="3297085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Build WhatsApp Channel awareness</a:t>
            </a:r>
            <a:endParaRPr sz="900" dirty="0">
              <a:solidFill>
                <a:srgbClr val="232B5C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5" name="Graphic 84">
            <a:extLst>
              <a:ext uri="{FF2B5EF4-FFF2-40B4-BE49-F238E27FC236}">
                <a16:creationId xmlns:a16="http://schemas.microsoft.com/office/drawing/2014/main" id="{97C50344-52ED-4D79-9846-C55FA5C91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0820" y="3991526"/>
            <a:ext cx="280508" cy="280508"/>
          </a:xfrm>
          <a:prstGeom prst="rect">
            <a:avLst/>
          </a:prstGeom>
        </p:spPr>
      </p:pic>
      <p:pic>
        <p:nvPicPr>
          <p:cNvPr id="86" name="Graphic 85">
            <a:extLst>
              <a:ext uri="{FF2B5EF4-FFF2-40B4-BE49-F238E27FC236}">
                <a16:creationId xmlns:a16="http://schemas.microsoft.com/office/drawing/2014/main" id="{F071640D-FA6F-434F-81B3-BC4E96C81C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12075" y="3978672"/>
            <a:ext cx="280508" cy="280508"/>
          </a:xfrm>
          <a:prstGeom prst="rect">
            <a:avLst/>
          </a:prstGeom>
        </p:spPr>
      </p:pic>
      <p:pic>
        <p:nvPicPr>
          <p:cNvPr id="87" name="Graphic 86">
            <a:extLst>
              <a:ext uri="{FF2B5EF4-FFF2-40B4-BE49-F238E27FC236}">
                <a16:creationId xmlns:a16="http://schemas.microsoft.com/office/drawing/2014/main" id="{B5F1CEA7-B497-4CD5-8386-8CE4F4FBB5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41328" y="3991526"/>
            <a:ext cx="270747" cy="270747"/>
          </a:xfrm>
          <a:prstGeom prst="rect">
            <a:avLst/>
          </a:prstGeom>
        </p:spPr>
      </p:pic>
      <p:sp>
        <p:nvSpPr>
          <p:cNvPr id="88" name="Google Shape;472;p40">
            <a:extLst>
              <a:ext uri="{FF2B5EF4-FFF2-40B4-BE49-F238E27FC236}">
                <a16:creationId xmlns:a16="http://schemas.microsoft.com/office/drawing/2014/main" id="{B9ED2625-F5F5-4633-AB1E-6DD0839A46D0}"/>
              </a:ext>
            </a:extLst>
          </p:cNvPr>
          <p:cNvSpPr txBox="1"/>
          <p:nvPr/>
        </p:nvSpPr>
        <p:spPr>
          <a:xfrm>
            <a:off x="3300142" y="3245453"/>
            <a:ext cx="163604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do manage the business to customer conversation thread?</a:t>
            </a:r>
            <a:endParaRPr sz="900" dirty="0">
              <a:solidFill>
                <a:srgbClr val="232B5C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04CC410E-B5F7-4840-8B57-6EAC09E892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16253" y="3996095"/>
            <a:ext cx="280507" cy="280507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84A27AD0-A807-4D7C-888D-8C0537EB39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33775" y="3996095"/>
            <a:ext cx="280507" cy="280507"/>
          </a:xfrm>
          <a:prstGeom prst="rect">
            <a:avLst/>
          </a:prstGeom>
        </p:spPr>
      </p:pic>
      <p:sp>
        <p:nvSpPr>
          <p:cNvPr id="91" name="Google Shape;472;p40">
            <a:extLst>
              <a:ext uri="{FF2B5EF4-FFF2-40B4-BE49-F238E27FC236}">
                <a16:creationId xmlns:a16="http://schemas.microsoft.com/office/drawing/2014/main" id="{F76E48AC-DF90-435F-AE17-3855BBE76E34}"/>
              </a:ext>
            </a:extLst>
          </p:cNvPr>
          <p:cNvSpPr txBox="1"/>
          <p:nvPr/>
        </p:nvSpPr>
        <p:spPr>
          <a:xfrm>
            <a:off x="5193911" y="3245453"/>
            <a:ext cx="181530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232B5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to you integrate your backend sales and service systems?</a:t>
            </a:r>
            <a:endParaRPr sz="900" dirty="0">
              <a:solidFill>
                <a:srgbClr val="232B5C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6711229-80AF-4ABB-81FE-DEC2E69DD957}"/>
              </a:ext>
            </a:extLst>
          </p:cNvPr>
          <p:cNvGrpSpPr/>
          <p:nvPr/>
        </p:nvGrpSpPr>
        <p:grpSpPr>
          <a:xfrm>
            <a:off x="5468407" y="3996095"/>
            <a:ext cx="710955" cy="261610"/>
            <a:chOff x="2686375" y="4469238"/>
            <a:chExt cx="710955" cy="261610"/>
          </a:xfrm>
        </p:grpSpPr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AEF67E6A-7BD3-420A-95C4-0B5ACBECF220}"/>
                </a:ext>
              </a:extLst>
            </p:cNvPr>
            <p:cNvSpPr/>
            <p:nvPr/>
          </p:nvSpPr>
          <p:spPr>
            <a:xfrm>
              <a:off x="2712502" y="4488721"/>
              <a:ext cx="552066" cy="222645"/>
            </a:xfrm>
            <a:prstGeom prst="roundRect">
              <a:avLst/>
            </a:prstGeom>
            <a:solidFill>
              <a:srgbClr val="FD51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6181C24-8182-46D6-B83B-214174C06DB2}"/>
                </a:ext>
              </a:extLst>
            </p:cNvPr>
            <p:cNvSpPr txBox="1"/>
            <p:nvPr/>
          </p:nvSpPr>
          <p:spPr>
            <a:xfrm>
              <a:off x="2686375" y="4469238"/>
              <a:ext cx="71095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TICKET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9825479-E2F9-4D0F-93E6-75D5D316C382}"/>
              </a:ext>
            </a:extLst>
          </p:cNvPr>
          <p:cNvGrpSpPr/>
          <p:nvPr/>
        </p:nvGrpSpPr>
        <p:grpSpPr>
          <a:xfrm>
            <a:off x="6104020" y="3996095"/>
            <a:ext cx="760573" cy="261610"/>
            <a:chOff x="2712502" y="4469238"/>
            <a:chExt cx="760573" cy="261610"/>
          </a:xfrm>
        </p:grpSpPr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BD06532B-A378-4940-9364-D84A52A185C1}"/>
                </a:ext>
              </a:extLst>
            </p:cNvPr>
            <p:cNvSpPr/>
            <p:nvPr/>
          </p:nvSpPr>
          <p:spPr>
            <a:xfrm>
              <a:off x="2712502" y="4488721"/>
              <a:ext cx="552066" cy="222645"/>
            </a:xfrm>
            <a:prstGeom prst="roundRect">
              <a:avLst/>
            </a:prstGeom>
            <a:solidFill>
              <a:srgbClr val="FD51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151CFE0-0DB4-455E-85B5-21A1B3A63286}"/>
                </a:ext>
              </a:extLst>
            </p:cNvPr>
            <p:cNvSpPr txBox="1"/>
            <p:nvPr/>
          </p:nvSpPr>
          <p:spPr>
            <a:xfrm>
              <a:off x="2762120" y="4469238"/>
              <a:ext cx="71095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CRM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151EE0-0071-4D5C-AB5E-6F5F5F0F07A1}"/>
              </a:ext>
            </a:extLst>
          </p:cNvPr>
          <p:cNvCxnSpPr/>
          <p:nvPr/>
        </p:nvCxnSpPr>
        <p:spPr>
          <a:xfrm flipV="1">
            <a:off x="2024785" y="2358189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BE5B3F78-988C-44F1-8B5D-C6BF2D02D3A7}"/>
              </a:ext>
            </a:extLst>
          </p:cNvPr>
          <p:cNvCxnSpPr/>
          <p:nvPr/>
        </p:nvCxnSpPr>
        <p:spPr>
          <a:xfrm flipV="1">
            <a:off x="6082623" y="2286000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D3D8533-7150-414C-9B7C-4A714AD25AF3}"/>
              </a:ext>
            </a:extLst>
          </p:cNvPr>
          <p:cNvCxnSpPr/>
          <p:nvPr/>
        </p:nvCxnSpPr>
        <p:spPr>
          <a:xfrm flipV="1">
            <a:off x="4033775" y="2286000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B2EE97DA-B9C0-426B-B664-9B0F008422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79407" y="3982370"/>
            <a:ext cx="280507" cy="28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 care messages enable businesses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14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1272338" y="175310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22BC6CA-C8E5-4274-AA3D-656B2061D58E}"/>
              </a:ext>
            </a:extLst>
          </p:cNvPr>
          <p:cNvSpPr/>
          <p:nvPr/>
        </p:nvSpPr>
        <p:spPr>
          <a:xfrm>
            <a:off x="1272338" y="256473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CEC8AB-EF9E-4E91-A3F3-ED294EA2F74F}"/>
              </a:ext>
            </a:extLst>
          </p:cNvPr>
          <p:cNvSpPr/>
          <p:nvPr/>
        </p:nvSpPr>
        <p:spPr>
          <a:xfrm>
            <a:off x="1272338" y="337636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997240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Resolve issues one-on-one with private conversations.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997240" y="2571750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Collect data (name ,  location …etc.) , Feedback or Reviews.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1997240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Explore products , services and make requests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6DEC7A0-D7BE-4228-AF87-2BA605746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6664" y="1848852"/>
            <a:ext cx="364958" cy="364958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7FDF6AB1-321F-43B1-A87C-3ADC710A73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6664" y="2694570"/>
            <a:ext cx="356939" cy="35693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EBC5DF9C-BE44-4F9F-8438-03AD61EB7F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603" y="3506199"/>
            <a:ext cx="388019" cy="38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69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 care messages Benefits 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15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1272338" y="175310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9C30AA22-9ADC-4529-93AF-C516DF21C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4733" y="1861386"/>
            <a:ext cx="341884" cy="341884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122BC6CA-C8E5-4274-AA3D-656B2061D58E}"/>
              </a:ext>
            </a:extLst>
          </p:cNvPr>
          <p:cNvSpPr/>
          <p:nvPr/>
        </p:nvSpPr>
        <p:spPr>
          <a:xfrm>
            <a:off x="1272338" y="256473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CEC8AB-EF9E-4E91-A3F3-ED294EA2F74F}"/>
              </a:ext>
            </a:extLst>
          </p:cNvPr>
          <p:cNvSpPr/>
          <p:nvPr/>
        </p:nvSpPr>
        <p:spPr>
          <a:xfrm>
            <a:off x="1272338" y="337636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C762C627-62B3-4B06-A965-74BF7BCBE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4026" y="3448049"/>
            <a:ext cx="473241" cy="473241"/>
          </a:xfrm>
          <a:prstGeom prst="rect">
            <a:avLst/>
          </a:prstGeom>
        </p:spPr>
      </p:pic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997240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Increase in customer satisfaction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997240" y="2571750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Increase in customer service operational efficiency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1997240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Increase in customer lifetime value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925AC34-8078-4B2D-A56A-FE4699C9B0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8089" y="2654529"/>
            <a:ext cx="433577" cy="4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8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Notification</a:t>
            </a:r>
            <a:endParaRPr b="1" i="0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16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394CDDC-A4A5-45A0-95E1-A3776F1A6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038" y="1057275"/>
            <a:ext cx="28575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01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Notification</a:t>
            </a:r>
            <a:r>
              <a:rPr lang="ar-JO" b="1" dirty="0">
                <a:solidFill>
                  <a:srgbClr val="FD5129"/>
                </a:solidFill>
                <a:latin typeface="Poppins" panose="00000500000000000000" pitchFamily="50" charset="0"/>
              </a:rPr>
              <a:t> </a:t>
            </a: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messages enable businesses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17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1272338" y="175310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22BC6CA-C8E5-4274-AA3D-656B2061D58E}"/>
              </a:ext>
            </a:extLst>
          </p:cNvPr>
          <p:cNvSpPr/>
          <p:nvPr/>
        </p:nvSpPr>
        <p:spPr>
          <a:xfrm>
            <a:off x="1272338" y="256473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CEC8AB-EF9E-4E91-A3F3-ED294EA2F74F}"/>
              </a:ext>
            </a:extLst>
          </p:cNvPr>
          <p:cNvSpPr/>
          <p:nvPr/>
        </p:nvSpPr>
        <p:spPr>
          <a:xfrm>
            <a:off x="1272338" y="337636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997240" y="1776663"/>
            <a:ext cx="6407144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Deliver important, timely messages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997239" y="2571750"/>
            <a:ext cx="6569245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Continue the conversation with customers who respond to your notifications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1997240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Initiate conversation with your customers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18D9135-4E23-487C-A8E5-59CDAD321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7112" y="1847600"/>
            <a:ext cx="381000" cy="381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37DD622-14C2-48FC-BE1E-AE3528AB0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6479" y="2618872"/>
            <a:ext cx="508335" cy="5083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E7CFE5D-980B-4AA0-8531-7327362DC8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377112" y="3506699"/>
            <a:ext cx="387519" cy="38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08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Template categories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18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1829047" y="1574667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2230102" y="1480738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Issue Resolution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" name="Google Shape;76;p13">
            <a:extLst>
              <a:ext uri="{FF2B5EF4-FFF2-40B4-BE49-F238E27FC236}">
                <a16:creationId xmlns:a16="http://schemas.microsoft.com/office/drawing/2014/main" id="{1A2135E0-E901-45E6-A938-8A767366575D}"/>
              </a:ext>
            </a:extLst>
          </p:cNvPr>
          <p:cNvSpPr txBox="1"/>
          <p:nvPr/>
        </p:nvSpPr>
        <p:spPr>
          <a:xfrm>
            <a:off x="2230102" y="2092995"/>
            <a:ext cx="1825297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Reservation Update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" name="Google Shape;76;p13">
            <a:extLst>
              <a:ext uri="{FF2B5EF4-FFF2-40B4-BE49-F238E27FC236}">
                <a16:creationId xmlns:a16="http://schemas.microsoft.com/office/drawing/2014/main" id="{867E2E96-AE0A-4EA8-AB29-1E0176CE6F07}"/>
              </a:ext>
            </a:extLst>
          </p:cNvPr>
          <p:cNvSpPr txBox="1"/>
          <p:nvPr/>
        </p:nvSpPr>
        <p:spPr>
          <a:xfrm>
            <a:off x="2214294" y="2695965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Ticket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" name="Google Shape;76;p13">
            <a:extLst>
              <a:ext uri="{FF2B5EF4-FFF2-40B4-BE49-F238E27FC236}">
                <a16:creationId xmlns:a16="http://schemas.microsoft.com/office/drawing/2014/main" id="{EEFD2731-624F-4E82-A857-36B686AA998F}"/>
              </a:ext>
            </a:extLst>
          </p:cNvPr>
          <p:cNvSpPr txBox="1"/>
          <p:nvPr/>
        </p:nvSpPr>
        <p:spPr>
          <a:xfrm>
            <a:off x="2230102" y="3280139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Alert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" name="Google Shape;76;p13">
            <a:extLst>
              <a:ext uri="{FF2B5EF4-FFF2-40B4-BE49-F238E27FC236}">
                <a16:creationId xmlns:a16="http://schemas.microsoft.com/office/drawing/2014/main" id="{444ECDCE-3D68-4793-BC63-81A4910AB08E}"/>
              </a:ext>
            </a:extLst>
          </p:cNvPr>
          <p:cNvSpPr txBox="1"/>
          <p:nvPr/>
        </p:nvSpPr>
        <p:spPr>
          <a:xfrm>
            <a:off x="2278729" y="3864313"/>
            <a:ext cx="18458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Appointment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" name="Google Shape;76;p13">
            <a:extLst>
              <a:ext uri="{FF2B5EF4-FFF2-40B4-BE49-F238E27FC236}">
                <a16:creationId xmlns:a16="http://schemas.microsoft.com/office/drawing/2014/main" id="{837E41DE-61FA-492E-9929-8B041A60323C}"/>
              </a:ext>
            </a:extLst>
          </p:cNvPr>
          <p:cNvSpPr txBox="1"/>
          <p:nvPr/>
        </p:nvSpPr>
        <p:spPr>
          <a:xfrm>
            <a:off x="5420471" y="1480738"/>
            <a:ext cx="273694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Personal Finance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" name="Google Shape;76;p13">
            <a:extLst>
              <a:ext uri="{FF2B5EF4-FFF2-40B4-BE49-F238E27FC236}">
                <a16:creationId xmlns:a16="http://schemas.microsoft.com/office/drawing/2014/main" id="{B5BD2100-D3F2-477B-BF05-DF28E0DE7D50}"/>
              </a:ext>
            </a:extLst>
          </p:cNvPr>
          <p:cNvSpPr txBox="1"/>
          <p:nvPr/>
        </p:nvSpPr>
        <p:spPr>
          <a:xfrm>
            <a:off x="5454316" y="2067097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Shipping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" name="Google Shape;76;p13">
            <a:extLst>
              <a:ext uri="{FF2B5EF4-FFF2-40B4-BE49-F238E27FC236}">
                <a16:creationId xmlns:a16="http://schemas.microsoft.com/office/drawing/2014/main" id="{5AF08A0B-5156-4E2F-A1CE-9506E44DD543}"/>
              </a:ext>
            </a:extLst>
          </p:cNvPr>
          <p:cNvSpPr txBox="1"/>
          <p:nvPr/>
        </p:nvSpPr>
        <p:spPr>
          <a:xfrm>
            <a:off x="5448806" y="2662056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Account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9" name="Google Shape;76;p13">
            <a:extLst>
              <a:ext uri="{FF2B5EF4-FFF2-40B4-BE49-F238E27FC236}">
                <a16:creationId xmlns:a16="http://schemas.microsoft.com/office/drawing/2014/main" id="{6F032FC8-DB63-4320-AC15-998CC669F9B2}"/>
              </a:ext>
            </a:extLst>
          </p:cNvPr>
          <p:cNvSpPr txBox="1"/>
          <p:nvPr/>
        </p:nvSpPr>
        <p:spPr>
          <a:xfrm>
            <a:off x="5480392" y="3247833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Payment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Google Shape;76;p13">
            <a:extLst>
              <a:ext uri="{FF2B5EF4-FFF2-40B4-BE49-F238E27FC236}">
                <a16:creationId xmlns:a16="http://schemas.microsoft.com/office/drawing/2014/main" id="{A2E530FB-23A2-4271-B12C-FF0B7BAFC5B9}"/>
              </a:ext>
            </a:extLst>
          </p:cNvPr>
          <p:cNvSpPr txBox="1"/>
          <p:nvPr/>
        </p:nvSpPr>
        <p:spPr>
          <a:xfrm>
            <a:off x="5448805" y="3872916"/>
            <a:ext cx="2315573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Transportation Update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31D680E-E86A-4B85-99D7-7659271ED178}"/>
              </a:ext>
            </a:extLst>
          </p:cNvPr>
          <p:cNvSpPr/>
          <p:nvPr/>
        </p:nvSpPr>
        <p:spPr>
          <a:xfrm>
            <a:off x="1829047" y="2165430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42D726C-37BB-4893-8AB6-0F0A5B13AEEB}"/>
              </a:ext>
            </a:extLst>
          </p:cNvPr>
          <p:cNvSpPr/>
          <p:nvPr/>
        </p:nvSpPr>
        <p:spPr>
          <a:xfrm>
            <a:off x="1821275" y="2751801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2CB3F5A-FAFA-4C98-B79C-EDEBF66F511A}"/>
              </a:ext>
            </a:extLst>
          </p:cNvPr>
          <p:cNvSpPr/>
          <p:nvPr/>
        </p:nvSpPr>
        <p:spPr>
          <a:xfrm>
            <a:off x="1821275" y="3333780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29B4ABB-A025-49D6-ADDC-E42BF2966C86}"/>
              </a:ext>
            </a:extLst>
          </p:cNvPr>
          <p:cNvSpPr/>
          <p:nvPr/>
        </p:nvSpPr>
        <p:spPr>
          <a:xfrm>
            <a:off x="1821275" y="3918819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B3B0F26-50D2-40E8-AB00-FEFC7BDB191E}"/>
              </a:ext>
            </a:extLst>
          </p:cNvPr>
          <p:cNvSpPr/>
          <p:nvPr/>
        </p:nvSpPr>
        <p:spPr>
          <a:xfrm>
            <a:off x="4999124" y="1574667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7140803-0A26-421F-AB08-DE17572DC4B4}"/>
              </a:ext>
            </a:extLst>
          </p:cNvPr>
          <p:cNvSpPr/>
          <p:nvPr/>
        </p:nvSpPr>
        <p:spPr>
          <a:xfrm>
            <a:off x="4999124" y="2165430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9352D10-F183-4129-BFB8-F20A65BA5F84}"/>
              </a:ext>
            </a:extLst>
          </p:cNvPr>
          <p:cNvSpPr/>
          <p:nvPr/>
        </p:nvSpPr>
        <p:spPr>
          <a:xfrm>
            <a:off x="4991352" y="2751801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E98AD85-49AC-4EF2-9FEC-41DC3DD3DDC7}"/>
              </a:ext>
            </a:extLst>
          </p:cNvPr>
          <p:cNvSpPr/>
          <p:nvPr/>
        </p:nvSpPr>
        <p:spPr>
          <a:xfrm>
            <a:off x="4991352" y="3333780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3C77049-211B-4996-8C4C-9FFFC25C5FB6}"/>
              </a:ext>
            </a:extLst>
          </p:cNvPr>
          <p:cNvSpPr/>
          <p:nvPr/>
        </p:nvSpPr>
        <p:spPr>
          <a:xfrm>
            <a:off x="4991352" y="3918819"/>
            <a:ext cx="401055" cy="40105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5129"/>
              </a:solidFill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B2B7908-4F35-4198-B290-2D32EAF9B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0933" y="1655030"/>
            <a:ext cx="218245" cy="21824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3BADA43-91F0-45AF-BE54-C2CC60670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9536" y="2261898"/>
            <a:ext cx="221621" cy="22162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D18194C-87E5-4C44-956B-43AE483331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4171" y="2844729"/>
            <a:ext cx="210805" cy="21080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63E1500-01CC-462F-9439-6AEF692412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12530" y="3417727"/>
            <a:ext cx="228627" cy="228627"/>
          </a:xfrm>
          <a:prstGeom prst="rect">
            <a:avLst/>
          </a:prstGeom>
        </p:spPr>
      </p:pic>
      <p:pic>
        <p:nvPicPr>
          <p:cNvPr id="448" name="Graphic 447">
            <a:extLst>
              <a:ext uri="{FF2B5EF4-FFF2-40B4-BE49-F238E27FC236}">
                <a16:creationId xmlns:a16="http://schemas.microsoft.com/office/drawing/2014/main" id="{42E1FF81-6349-494E-AA21-A5016D7E58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21987" y="4011611"/>
            <a:ext cx="212989" cy="212989"/>
          </a:xfrm>
          <a:prstGeom prst="rect">
            <a:avLst/>
          </a:prstGeom>
        </p:spPr>
      </p:pic>
      <p:pic>
        <p:nvPicPr>
          <p:cNvPr id="452" name="Graphic 451">
            <a:extLst>
              <a:ext uri="{FF2B5EF4-FFF2-40B4-BE49-F238E27FC236}">
                <a16:creationId xmlns:a16="http://schemas.microsoft.com/office/drawing/2014/main" id="{060A44E9-4930-4B53-9473-65D6A29C53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55523" y="1620898"/>
            <a:ext cx="288259" cy="288259"/>
          </a:xfrm>
          <a:prstGeom prst="rect">
            <a:avLst/>
          </a:prstGeom>
        </p:spPr>
      </p:pic>
      <p:pic>
        <p:nvPicPr>
          <p:cNvPr id="456" name="Graphic 455">
            <a:extLst>
              <a:ext uri="{FF2B5EF4-FFF2-40B4-BE49-F238E27FC236}">
                <a16:creationId xmlns:a16="http://schemas.microsoft.com/office/drawing/2014/main" id="{D0B31E69-046C-4F59-B3EB-26822FDD98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81589" y="2237332"/>
            <a:ext cx="262193" cy="262193"/>
          </a:xfrm>
          <a:prstGeom prst="rect">
            <a:avLst/>
          </a:prstGeom>
        </p:spPr>
      </p:pic>
      <p:pic>
        <p:nvPicPr>
          <p:cNvPr id="460" name="Graphic 459">
            <a:extLst>
              <a:ext uri="{FF2B5EF4-FFF2-40B4-BE49-F238E27FC236}">
                <a16:creationId xmlns:a16="http://schemas.microsoft.com/office/drawing/2014/main" id="{1F53B131-84CF-44F2-B91A-9E6644CEC5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40456" y="2801879"/>
            <a:ext cx="303326" cy="303326"/>
          </a:xfrm>
          <a:prstGeom prst="rect">
            <a:avLst/>
          </a:prstGeom>
        </p:spPr>
      </p:pic>
      <p:pic>
        <p:nvPicPr>
          <p:cNvPr id="462" name="Graphic 461">
            <a:extLst>
              <a:ext uri="{FF2B5EF4-FFF2-40B4-BE49-F238E27FC236}">
                <a16:creationId xmlns:a16="http://schemas.microsoft.com/office/drawing/2014/main" id="{FA3CD89A-2E7F-4E62-AFDB-E0B8E1A472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081589" y="3430400"/>
            <a:ext cx="203280" cy="203280"/>
          </a:xfrm>
          <a:prstGeom prst="rect">
            <a:avLst/>
          </a:prstGeom>
        </p:spPr>
      </p:pic>
      <p:pic>
        <p:nvPicPr>
          <p:cNvPr id="464" name="Graphic 463">
            <a:extLst>
              <a:ext uri="{FF2B5EF4-FFF2-40B4-BE49-F238E27FC236}">
                <a16:creationId xmlns:a16="http://schemas.microsoft.com/office/drawing/2014/main" id="{8500247F-C32E-42EE-828E-495C38B3125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078747" y="3997201"/>
            <a:ext cx="241807" cy="24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48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 opt-in roles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19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40" name="Google Shape;278;p30">
            <a:extLst>
              <a:ext uri="{FF2B5EF4-FFF2-40B4-BE49-F238E27FC236}">
                <a16:creationId xmlns:a16="http://schemas.microsoft.com/office/drawing/2014/main" id="{0DB282E7-5B36-4BF5-8359-8D3D5EE98138}"/>
              </a:ext>
            </a:extLst>
          </p:cNvPr>
          <p:cNvSpPr/>
          <p:nvPr/>
        </p:nvSpPr>
        <p:spPr>
          <a:xfrm>
            <a:off x="5990530" y="1622797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280;p30">
            <a:extLst>
              <a:ext uri="{FF2B5EF4-FFF2-40B4-BE49-F238E27FC236}">
                <a16:creationId xmlns:a16="http://schemas.microsoft.com/office/drawing/2014/main" id="{41D0FB83-F540-49CD-801C-F2CECCD648D1}"/>
              </a:ext>
            </a:extLst>
          </p:cNvPr>
          <p:cNvCxnSpPr>
            <a:cxnSpLocks/>
            <a:endCxn id="47" idx="1"/>
          </p:cNvCxnSpPr>
          <p:nvPr/>
        </p:nvCxnSpPr>
        <p:spPr>
          <a:xfrm flipV="1">
            <a:off x="3005412" y="2796686"/>
            <a:ext cx="418259" cy="694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D548944-D592-4DD9-90FE-F9E58CFD3B7B}"/>
              </a:ext>
            </a:extLst>
          </p:cNvPr>
          <p:cNvSpPr txBox="1"/>
          <p:nvPr/>
        </p:nvSpPr>
        <p:spPr>
          <a:xfrm>
            <a:off x="903873" y="2465161"/>
            <a:ext cx="18307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Customers must explicitly opt-in to notifications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6F8237-0AFD-4004-9F34-EF5092A2B19E}"/>
              </a:ext>
            </a:extLst>
          </p:cNvPr>
          <p:cNvSpPr txBox="1"/>
          <p:nvPr/>
        </p:nvSpPr>
        <p:spPr>
          <a:xfrm>
            <a:off x="3423671" y="2427354"/>
            <a:ext cx="21794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Obtaining user consent must be completed outside of WhatsApp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5989E7-9114-4921-92BB-938ACE860936}"/>
              </a:ext>
            </a:extLst>
          </p:cNvPr>
          <p:cNvSpPr txBox="1"/>
          <p:nvPr/>
        </p:nvSpPr>
        <p:spPr>
          <a:xfrm>
            <a:off x="6034874" y="2427354"/>
            <a:ext cx="210086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Ads that click to WhatsApp cannot be used to obtain opt in</a:t>
            </a:r>
          </a:p>
        </p:txBody>
      </p:sp>
      <p:cxnSp>
        <p:nvCxnSpPr>
          <p:cNvPr id="53" name="Google Shape;280;p30">
            <a:extLst>
              <a:ext uri="{FF2B5EF4-FFF2-40B4-BE49-F238E27FC236}">
                <a16:creationId xmlns:a16="http://schemas.microsoft.com/office/drawing/2014/main" id="{BD85F76C-A473-4435-A3C7-26EE951A73DD}"/>
              </a:ext>
            </a:extLst>
          </p:cNvPr>
          <p:cNvCxnSpPr>
            <a:cxnSpLocks/>
          </p:cNvCxnSpPr>
          <p:nvPr/>
        </p:nvCxnSpPr>
        <p:spPr>
          <a:xfrm>
            <a:off x="5656617" y="2716147"/>
            <a:ext cx="338326" cy="6878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278;p30">
            <a:extLst>
              <a:ext uri="{FF2B5EF4-FFF2-40B4-BE49-F238E27FC236}">
                <a16:creationId xmlns:a16="http://schemas.microsoft.com/office/drawing/2014/main" id="{228E699D-96A6-48BB-ADD6-0D5D1FBAA5B0}"/>
              </a:ext>
            </a:extLst>
          </p:cNvPr>
          <p:cNvSpPr/>
          <p:nvPr/>
        </p:nvSpPr>
        <p:spPr>
          <a:xfrm>
            <a:off x="3434494" y="1659678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278;p30">
            <a:extLst>
              <a:ext uri="{FF2B5EF4-FFF2-40B4-BE49-F238E27FC236}">
                <a16:creationId xmlns:a16="http://schemas.microsoft.com/office/drawing/2014/main" id="{B4966E89-2629-4E69-B304-D14431714964}"/>
              </a:ext>
            </a:extLst>
          </p:cNvPr>
          <p:cNvSpPr/>
          <p:nvPr/>
        </p:nvSpPr>
        <p:spPr>
          <a:xfrm>
            <a:off x="786150" y="1659678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CE237CC-3C7A-482A-9947-41BD0B3CEC87}"/>
              </a:ext>
            </a:extLst>
          </p:cNvPr>
          <p:cNvSpPr/>
          <p:nvPr/>
        </p:nvSpPr>
        <p:spPr>
          <a:xfrm>
            <a:off x="1747421" y="205921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14D4790-201C-4887-B238-A9B9FB923207}"/>
              </a:ext>
            </a:extLst>
          </p:cNvPr>
          <p:cNvSpPr/>
          <p:nvPr/>
        </p:nvSpPr>
        <p:spPr>
          <a:xfrm>
            <a:off x="4395765" y="205805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5F97DC8-1062-434C-98DA-952F0174D954}"/>
              </a:ext>
            </a:extLst>
          </p:cNvPr>
          <p:cNvSpPr/>
          <p:nvPr/>
        </p:nvSpPr>
        <p:spPr>
          <a:xfrm>
            <a:off x="6951801" y="205805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3728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WHY</a:t>
            </a:r>
            <a:r>
              <a:rPr lang="en" b="1" i="0" dirty="0">
                <a:solidFill>
                  <a:schemeClr val="accent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WHATSAPP BUSINESS API.</a:t>
            </a:r>
            <a:endParaRPr b="1" i="0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81CDD69-F352-4CA2-BDEB-86818A37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82" y="1023686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Customers must explicitly opt-in to notifications</a:t>
            </a: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20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DC6BE7-7C58-48A8-AEDF-6BA556D44843}"/>
              </a:ext>
            </a:extLst>
          </p:cNvPr>
          <p:cNvSpPr/>
          <p:nvPr/>
        </p:nvSpPr>
        <p:spPr>
          <a:xfrm>
            <a:off x="906378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B419D8-638B-431F-9784-1ED3C0B33EA0}"/>
              </a:ext>
            </a:extLst>
          </p:cNvPr>
          <p:cNvSpPr txBox="1"/>
          <p:nvPr/>
        </p:nvSpPr>
        <p:spPr>
          <a:xfrm>
            <a:off x="1577997" y="1744968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User 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E025EB-66FD-4E01-9CC4-C7D8EF022C87}"/>
              </a:ext>
            </a:extLst>
          </p:cNvPr>
          <p:cNvSpPr txBox="1"/>
          <p:nvPr/>
        </p:nvSpPr>
        <p:spPr>
          <a:xfrm>
            <a:off x="928579" y="2210949"/>
            <a:ext cx="24223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Must be triggered by a</a:t>
            </a:r>
          </a:p>
          <a:p>
            <a:pPr algn="ctr"/>
            <a:r>
              <a:rPr lang="en-US" dirty="0">
                <a:solidFill>
                  <a:srgbClr val="232B5C"/>
                </a:solidFill>
              </a:rPr>
              <a:t>customer action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2554B6-C312-4249-B1FE-723078F7109F}"/>
              </a:ext>
            </a:extLst>
          </p:cNvPr>
          <p:cNvSpPr/>
          <p:nvPr/>
        </p:nvSpPr>
        <p:spPr>
          <a:xfrm>
            <a:off x="3476196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557FE6-8E6C-427A-9CF0-A7BBD292FBCC}"/>
              </a:ext>
            </a:extLst>
          </p:cNvPr>
          <p:cNvSpPr txBox="1"/>
          <p:nvPr/>
        </p:nvSpPr>
        <p:spPr>
          <a:xfrm>
            <a:off x="3915259" y="1736729"/>
            <a:ext cx="1598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Explicit Language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D61602-EBE5-43EB-8FD1-A0D0D349B846}"/>
              </a:ext>
            </a:extLst>
          </p:cNvPr>
          <p:cNvSpPr txBox="1"/>
          <p:nvPr/>
        </p:nvSpPr>
        <p:spPr>
          <a:xfrm>
            <a:off x="3498397" y="2210949"/>
            <a:ext cx="24223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I agree to receive [noun], [logo and name], on [number]"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3058AB-E3B1-4C1E-943D-F098683194CC}"/>
              </a:ext>
            </a:extLst>
          </p:cNvPr>
          <p:cNvSpPr/>
          <p:nvPr/>
        </p:nvSpPr>
        <p:spPr>
          <a:xfrm>
            <a:off x="6066758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3851BC-D71C-49AD-8EF7-FDCB713346A0}"/>
              </a:ext>
            </a:extLst>
          </p:cNvPr>
          <p:cNvSpPr txBox="1"/>
          <p:nvPr/>
        </p:nvSpPr>
        <p:spPr>
          <a:xfrm>
            <a:off x="6560324" y="1744968"/>
            <a:ext cx="1489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Visual Indication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0E18B3-EC3C-495A-94E0-B29D54F8B192}"/>
              </a:ext>
            </a:extLst>
          </p:cNvPr>
          <p:cNvSpPr txBox="1"/>
          <p:nvPr/>
        </p:nvSpPr>
        <p:spPr>
          <a:xfrm>
            <a:off x="6088959" y="2210949"/>
            <a:ext cx="24223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A visual element shown next to the WhatsApp name and logo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04136CD-5BC3-4E98-A14C-0D2560A9B6D6}"/>
              </a:ext>
            </a:extLst>
          </p:cNvPr>
          <p:cNvSpPr/>
          <p:nvPr/>
        </p:nvSpPr>
        <p:spPr>
          <a:xfrm>
            <a:off x="906376" y="3410787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169FA77-064D-4DC2-9B74-AFB16EC3C711}"/>
              </a:ext>
            </a:extLst>
          </p:cNvPr>
          <p:cNvSpPr txBox="1"/>
          <p:nvPr/>
        </p:nvSpPr>
        <p:spPr>
          <a:xfrm>
            <a:off x="1653327" y="3499594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D5129"/>
                </a:solidFill>
              </a:rPr>
              <a:t>EXAMPLE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7576A63-C616-44F2-A211-CB75EA1492CA}"/>
              </a:ext>
            </a:extLst>
          </p:cNvPr>
          <p:cNvCxnSpPr>
            <a:cxnSpLocks/>
          </p:cNvCxnSpPr>
          <p:nvPr/>
        </p:nvCxnSpPr>
        <p:spPr>
          <a:xfrm>
            <a:off x="928579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8A20EC1-6ACA-4E86-B5B4-5A44EA7A3863}"/>
              </a:ext>
            </a:extLst>
          </p:cNvPr>
          <p:cNvSpPr txBox="1"/>
          <p:nvPr/>
        </p:nvSpPr>
        <p:spPr>
          <a:xfrm>
            <a:off x="1053837" y="3715038"/>
            <a:ext cx="21496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checking an ‘I agree’ box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060A9DE-BE51-4EBB-843C-F2A5E44C5E01}"/>
              </a:ext>
            </a:extLst>
          </p:cNvPr>
          <p:cNvSpPr/>
          <p:nvPr/>
        </p:nvSpPr>
        <p:spPr>
          <a:xfrm>
            <a:off x="3476194" y="3424411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EAA3D34-C082-4308-A2C9-2007E63D5257}"/>
              </a:ext>
            </a:extLst>
          </p:cNvPr>
          <p:cNvSpPr/>
          <p:nvPr/>
        </p:nvSpPr>
        <p:spPr>
          <a:xfrm>
            <a:off x="6066757" y="3424411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E5C3E6-D2AA-40AE-90B5-7608B9D98822}"/>
              </a:ext>
            </a:extLst>
          </p:cNvPr>
          <p:cNvSpPr txBox="1"/>
          <p:nvPr/>
        </p:nvSpPr>
        <p:spPr>
          <a:xfrm>
            <a:off x="4223145" y="3499594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D5129"/>
                </a:solidFill>
              </a:rPr>
              <a:t>EXAMPLE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6E8934F-21EA-4548-B86D-EAF2247EF902}"/>
              </a:ext>
            </a:extLst>
          </p:cNvPr>
          <p:cNvCxnSpPr>
            <a:cxnSpLocks/>
          </p:cNvCxnSpPr>
          <p:nvPr/>
        </p:nvCxnSpPr>
        <p:spPr>
          <a:xfrm>
            <a:off x="3498397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E865483-4E0F-42D2-BA1C-43A88344ABD1}"/>
              </a:ext>
            </a:extLst>
          </p:cNvPr>
          <p:cNvSpPr txBox="1"/>
          <p:nvPr/>
        </p:nvSpPr>
        <p:spPr>
          <a:xfrm>
            <a:off x="3476196" y="3717328"/>
            <a:ext cx="24143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32B5C"/>
                </a:solidFill>
              </a:rPr>
              <a:t>“ I consent to receive order updates from Taqnyat on my WhatsApp number ”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2A1A604-C974-4E43-9B0B-5A05677D83B6}"/>
              </a:ext>
            </a:extLst>
          </p:cNvPr>
          <p:cNvSpPr txBox="1"/>
          <p:nvPr/>
        </p:nvSpPr>
        <p:spPr>
          <a:xfrm>
            <a:off x="6813707" y="3499594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D5129"/>
                </a:solidFill>
              </a:rPr>
              <a:t>EXAMPLE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43AC5A6-F773-4475-AC35-916F3F0B777F}"/>
              </a:ext>
            </a:extLst>
          </p:cNvPr>
          <p:cNvCxnSpPr>
            <a:cxnSpLocks/>
          </p:cNvCxnSpPr>
          <p:nvPr/>
        </p:nvCxnSpPr>
        <p:spPr>
          <a:xfrm>
            <a:off x="6088959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Google Shape;278;p30">
            <a:extLst>
              <a:ext uri="{FF2B5EF4-FFF2-40B4-BE49-F238E27FC236}">
                <a16:creationId xmlns:a16="http://schemas.microsoft.com/office/drawing/2014/main" id="{DE81472C-BB34-49CD-94C7-1867879D67D1}"/>
              </a:ext>
            </a:extLst>
          </p:cNvPr>
          <p:cNvSpPr/>
          <p:nvPr/>
        </p:nvSpPr>
        <p:spPr>
          <a:xfrm>
            <a:off x="1879773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91DB072-3E67-45A5-B90F-D9A91C538C2F}"/>
              </a:ext>
            </a:extLst>
          </p:cNvPr>
          <p:cNvSpPr txBox="1"/>
          <p:nvPr/>
        </p:nvSpPr>
        <p:spPr>
          <a:xfrm>
            <a:off x="1959489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1</a:t>
            </a:r>
          </a:p>
        </p:txBody>
      </p:sp>
      <p:sp>
        <p:nvSpPr>
          <p:cNvPr id="70" name="Google Shape;278;p30">
            <a:extLst>
              <a:ext uri="{FF2B5EF4-FFF2-40B4-BE49-F238E27FC236}">
                <a16:creationId xmlns:a16="http://schemas.microsoft.com/office/drawing/2014/main" id="{B7781465-E4ED-4B20-A29F-4A70EAD9E538}"/>
              </a:ext>
            </a:extLst>
          </p:cNvPr>
          <p:cNvSpPr/>
          <p:nvPr/>
        </p:nvSpPr>
        <p:spPr>
          <a:xfrm>
            <a:off x="4449591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38CDE5C-70A8-414F-A03A-2D815EA5CCDB}"/>
              </a:ext>
            </a:extLst>
          </p:cNvPr>
          <p:cNvSpPr txBox="1"/>
          <p:nvPr/>
        </p:nvSpPr>
        <p:spPr>
          <a:xfrm>
            <a:off x="4529307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2</a:t>
            </a:r>
          </a:p>
        </p:txBody>
      </p:sp>
      <p:sp>
        <p:nvSpPr>
          <p:cNvPr id="72" name="Google Shape;278;p30">
            <a:extLst>
              <a:ext uri="{FF2B5EF4-FFF2-40B4-BE49-F238E27FC236}">
                <a16:creationId xmlns:a16="http://schemas.microsoft.com/office/drawing/2014/main" id="{ED30359C-6E1C-4B8A-AFA3-8F5F6E89545F}"/>
              </a:ext>
            </a:extLst>
          </p:cNvPr>
          <p:cNvSpPr/>
          <p:nvPr/>
        </p:nvSpPr>
        <p:spPr>
          <a:xfrm>
            <a:off x="7040153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17B55F6-B5D8-4768-B3EC-2444401B65FA}"/>
              </a:ext>
            </a:extLst>
          </p:cNvPr>
          <p:cNvSpPr txBox="1"/>
          <p:nvPr/>
        </p:nvSpPr>
        <p:spPr>
          <a:xfrm>
            <a:off x="7119869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D5129"/>
                </a:solidFill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6A2610-96F4-4EB3-9194-ADA44ACF895F}"/>
              </a:ext>
            </a:extLst>
          </p:cNvPr>
          <p:cNvSpPr/>
          <p:nvPr/>
        </p:nvSpPr>
        <p:spPr>
          <a:xfrm>
            <a:off x="6201314" y="3815597"/>
            <a:ext cx="119419" cy="11941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C4FB72D-F05B-49E5-971B-D55008EFC99D}"/>
              </a:ext>
            </a:extLst>
          </p:cNvPr>
          <p:cNvSpPr txBox="1"/>
          <p:nvPr/>
        </p:nvSpPr>
        <p:spPr>
          <a:xfrm>
            <a:off x="6181725" y="3732715"/>
            <a:ext cx="230739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rgbClr val="232B5C"/>
                </a:solidFill>
              </a:rPr>
              <a:t>    Receive confirmation on        WhatsApp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C6ADA3-8AA3-459C-9424-075D7CC78A96}"/>
              </a:ext>
            </a:extLst>
          </p:cNvPr>
          <p:cNvSpPr/>
          <p:nvPr/>
        </p:nvSpPr>
        <p:spPr>
          <a:xfrm>
            <a:off x="6989661" y="4072590"/>
            <a:ext cx="1206175" cy="2358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B1AEED-1B57-4DDE-BE42-790B679B13EC}"/>
              </a:ext>
            </a:extLst>
          </p:cNvPr>
          <p:cNvSpPr txBox="1"/>
          <p:nvPr/>
        </p:nvSpPr>
        <p:spPr>
          <a:xfrm>
            <a:off x="6989659" y="4092991"/>
            <a:ext cx="10601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+966 00 0000000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908BC9D7-08E1-477B-8759-96EEA8BF6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3055" y="3773610"/>
            <a:ext cx="190631" cy="190631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39721CF-4F8E-4692-A581-82573D93FAB2}"/>
              </a:ext>
            </a:extLst>
          </p:cNvPr>
          <p:cNvSpPr txBox="1"/>
          <p:nvPr/>
        </p:nvSpPr>
        <p:spPr>
          <a:xfrm>
            <a:off x="6118384" y="4094395"/>
            <a:ext cx="9217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Phone number</a:t>
            </a:r>
          </a:p>
        </p:txBody>
      </p:sp>
    </p:spTree>
    <p:extLst>
      <p:ext uri="{BB962C8B-B14F-4D97-AF65-F5344CB8AC3E}">
        <p14:creationId xmlns:p14="http://schemas.microsoft.com/office/powerpoint/2010/main" val="2303818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49" y="308120"/>
            <a:ext cx="7930467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Obtaining user consent must be completed outside of WhatsApp</a:t>
            </a: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21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A3F6585-00E9-4A99-879F-70BAC846D5B0}"/>
              </a:ext>
            </a:extLst>
          </p:cNvPr>
          <p:cNvSpPr/>
          <p:nvPr/>
        </p:nvSpPr>
        <p:spPr>
          <a:xfrm>
            <a:off x="924468" y="1653709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F7619B5-99B4-4C67-8E05-FD4BE8F77A2B}"/>
              </a:ext>
            </a:extLst>
          </p:cNvPr>
          <p:cNvSpPr/>
          <p:nvPr/>
        </p:nvSpPr>
        <p:spPr>
          <a:xfrm>
            <a:off x="924468" y="2465339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ECD8C7-8234-4B17-B8D4-6E94C505DFFD}"/>
              </a:ext>
            </a:extLst>
          </p:cNvPr>
          <p:cNvSpPr/>
          <p:nvPr/>
        </p:nvSpPr>
        <p:spPr>
          <a:xfrm>
            <a:off x="924468" y="3276969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Google Shape;76;p13">
            <a:extLst>
              <a:ext uri="{FF2B5EF4-FFF2-40B4-BE49-F238E27FC236}">
                <a16:creationId xmlns:a16="http://schemas.microsoft.com/office/drawing/2014/main" id="{7C076C30-526B-4DA9-A909-9F00D2BEEB25}"/>
              </a:ext>
            </a:extLst>
          </p:cNvPr>
          <p:cNvSpPr txBox="1"/>
          <p:nvPr/>
        </p:nvSpPr>
        <p:spPr>
          <a:xfrm>
            <a:off x="1649370" y="1677271"/>
            <a:ext cx="6407144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While setup user profile and preferences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7" name="Google Shape;76;p13">
            <a:extLst>
              <a:ext uri="{FF2B5EF4-FFF2-40B4-BE49-F238E27FC236}">
                <a16:creationId xmlns:a16="http://schemas.microsoft.com/office/drawing/2014/main" id="{5A94B333-65BA-4A89-80E6-5F58DC5D7DFC}"/>
              </a:ext>
            </a:extLst>
          </p:cNvPr>
          <p:cNvSpPr txBox="1"/>
          <p:nvPr/>
        </p:nvSpPr>
        <p:spPr>
          <a:xfrm>
            <a:off x="1649369" y="2472358"/>
            <a:ext cx="6569245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Email , SMS , Social Media , Website 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8" name="Google Shape;76;p13">
            <a:extLst>
              <a:ext uri="{FF2B5EF4-FFF2-40B4-BE49-F238E27FC236}">
                <a16:creationId xmlns:a16="http://schemas.microsoft.com/office/drawing/2014/main" id="{2171FA95-3B77-4392-92F1-24D8C2AC7B31}"/>
              </a:ext>
            </a:extLst>
          </p:cNvPr>
          <p:cNvSpPr txBox="1"/>
          <p:nvPr/>
        </p:nvSpPr>
        <p:spPr>
          <a:xfrm>
            <a:off x="1649370" y="3286491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Phone calls or interactive voice response  (IVR)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48" name="Graphic 447">
            <a:extLst>
              <a:ext uri="{FF2B5EF4-FFF2-40B4-BE49-F238E27FC236}">
                <a16:creationId xmlns:a16="http://schemas.microsoft.com/office/drawing/2014/main" id="{0DB254A7-5752-4852-988A-13C489055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871" y="3412376"/>
            <a:ext cx="372511" cy="372511"/>
          </a:xfrm>
          <a:prstGeom prst="rect">
            <a:avLst/>
          </a:prstGeom>
        </p:spPr>
      </p:pic>
      <p:pic>
        <p:nvPicPr>
          <p:cNvPr id="452" name="Graphic 451">
            <a:extLst>
              <a:ext uri="{FF2B5EF4-FFF2-40B4-BE49-F238E27FC236}">
                <a16:creationId xmlns:a16="http://schemas.microsoft.com/office/drawing/2014/main" id="{096D58D8-B6C9-449E-B6AC-C582E8A15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463" y="2608183"/>
            <a:ext cx="372510" cy="372510"/>
          </a:xfrm>
          <a:prstGeom prst="rect">
            <a:avLst/>
          </a:prstGeom>
        </p:spPr>
      </p:pic>
      <p:pic>
        <p:nvPicPr>
          <p:cNvPr id="454" name="Graphic 453">
            <a:extLst>
              <a:ext uri="{FF2B5EF4-FFF2-40B4-BE49-F238E27FC236}">
                <a16:creationId xmlns:a16="http://schemas.microsoft.com/office/drawing/2014/main" id="{E9BA8F56-A4D1-40BF-BA02-CB50E4119A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926" y="1808168"/>
            <a:ext cx="307699" cy="30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75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Notification messages Benefits 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22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1272338" y="175310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9C30AA22-9ADC-4529-93AF-C516DF21C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622" y="1861385"/>
            <a:ext cx="400051" cy="400051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122BC6CA-C8E5-4274-AA3D-656B2061D58E}"/>
              </a:ext>
            </a:extLst>
          </p:cNvPr>
          <p:cNvSpPr/>
          <p:nvPr/>
        </p:nvSpPr>
        <p:spPr>
          <a:xfrm>
            <a:off x="1272338" y="2564731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CEC8AB-EF9E-4E91-A3F3-ED294EA2F74F}"/>
              </a:ext>
            </a:extLst>
          </p:cNvPr>
          <p:cNvSpPr/>
          <p:nvPr/>
        </p:nvSpPr>
        <p:spPr>
          <a:xfrm>
            <a:off x="1272337" y="3458579"/>
            <a:ext cx="616618" cy="6166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D51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C762C627-62B3-4B06-A965-74BF7BCBE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4025" y="3530267"/>
            <a:ext cx="473241" cy="473241"/>
          </a:xfrm>
          <a:prstGeom prst="rect">
            <a:avLst/>
          </a:prstGeom>
        </p:spPr>
      </p:pic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997240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Increase in customer satisfaction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997239" y="2571750"/>
            <a:ext cx="52047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Tracking and Increase the delivery, open and conversion rates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1997239" y="3468101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Increase in customer lifetime value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CDA1A0C-CED5-4136-BC7D-AAAEB14AA2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52310" y="2719985"/>
            <a:ext cx="314327" cy="31432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386B36D-74F3-4A03-B65E-7C3E1E6EC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4026" y="2715876"/>
            <a:ext cx="314327" cy="3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New Template Requirements 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23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FFAA0A4-4E35-4285-9507-431D36FCE346}"/>
              </a:ext>
            </a:extLst>
          </p:cNvPr>
          <p:cNvSpPr/>
          <p:nvPr/>
        </p:nvSpPr>
        <p:spPr>
          <a:xfrm>
            <a:off x="846249" y="1630126"/>
            <a:ext cx="169618" cy="169618"/>
          </a:xfrm>
          <a:prstGeom prst="ellipse">
            <a:avLst/>
          </a:prstGeom>
          <a:solidFill>
            <a:srgbClr val="232B5C"/>
          </a:solidFill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015517" y="1453453"/>
            <a:ext cx="2146548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dirty="0">
                <a:solidFill>
                  <a:srgbClr val="FD5129"/>
                </a:solidFill>
                <a:sym typeface="Source Sans Pro"/>
              </a:rPr>
              <a:t>Template Name</a:t>
            </a:r>
            <a:endParaRPr dirty="0">
              <a:solidFill>
                <a:srgbClr val="FD5129"/>
              </a:solidFill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005077" y="1944693"/>
            <a:ext cx="25902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Template Category 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1015517" y="2493645"/>
            <a:ext cx="25902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Template Language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" name="Google Shape;76;p13">
            <a:extLst>
              <a:ext uri="{FF2B5EF4-FFF2-40B4-BE49-F238E27FC236}">
                <a16:creationId xmlns:a16="http://schemas.microsoft.com/office/drawing/2014/main" id="{9B49EC61-97B2-4B9B-80CB-2F7084C8C655}"/>
              </a:ext>
            </a:extLst>
          </p:cNvPr>
          <p:cNvSpPr txBox="1"/>
          <p:nvPr/>
        </p:nvSpPr>
        <p:spPr>
          <a:xfrm>
            <a:off x="1015517" y="3001980"/>
            <a:ext cx="25902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Content and placeholders</a:t>
            </a:r>
            <a:endParaRPr lang="en-US"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64A943B-2D45-468E-9D9B-74B96B1B4B9A}"/>
              </a:ext>
            </a:extLst>
          </p:cNvPr>
          <p:cNvSpPr/>
          <p:nvPr/>
        </p:nvSpPr>
        <p:spPr>
          <a:xfrm>
            <a:off x="846249" y="2140471"/>
            <a:ext cx="169618" cy="169618"/>
          </a:xfrm>
          <a:prstGeom prst="ellipse">
            <a:avLst/>
          </a:prstGeom>
          <a:solidFill>
            <a:srgbClr val="232B5C"/>
          </a:solidFill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5FCCE42-8E97-4F1D-9654-C70890BD0211}"/>
              </a:ext>
            </a:extLst>
          </p:cNvPr>
          <p:cNvSpPr/>
          <p:nvPr/>
        </p:nvSpPr>
        <p:spPr>
          <a:xfrm>
            <a:off x="846249" y="2689423"/>
            <a:ext cx="169618" cy="169618"/>
          </a:xfrm>
          <a:prstGeom prst="ellipse">
            <a:avLst/>
          </a:prstGeom>
          <a:solidFill>
            <a:srgbClr val="232B5C"/>
          </a:solidFill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9CDA714-267F-4B95-92A0-53C8899DEF54}"/>
              </a:ext>
            </a:extLst>
          </p:cNvPr>
          <p:cNvSpPr/>
          <p:nvPr/>
        </p:nvSpPr>
        <p:spPr>
          <a:xfrm>
            <a:off x="846249" y="3191216"/>
            <a:ext cx="169618" cy="169618"/>
          </a:xfrm>
          <a:prstGeom prst="ellipse">
            <a:avLst/>
          </a:prstGeom>
          <a:solidFill>
            <a:srgbClr val="232B5C"/>
          </a:solidFill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35AFA5-231C-45AB-B663-77814BCA12E0}"/>
              </a:ext>
            </a:extLst>
          </p:cNvPr>
          <p:cNvSpPr/>
          <p:nvPr/>
        </p:nvSpPr>
        <p:spPr>
          <a:xfrm>
            <a:off x="3657251" y="1470991"/>
            <a:ext cx="5295834" cy="291216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A38CA4-8287-4966-9965-AE56B7597A7A}"/>
              </a:ext>
            </a:extLst>
          </p:cNvPr>
          <p:cNvSpPr/>
          <p:nvPr/>
        </p:nvSpPr>
        <p:spPr>
          <a:xfrm>
            <a:off x="3668041" y="1470991"/>
            <a:ext cx="5295834" cy="27126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Google Shape;76;p13">
            <a:extLst>
              <a:ext uri="{FF2B5EF4-FFF2-40B4-BE49-F238E27FC236}">
                <a16:creationId xmlns:a16="http://schemas.microsoft.com/office/drawing/2014/main" id="{5CDD70C6-4514-4023-9397-4205DC92271E}"/>
              </a:ext>
            </a:extLst>
          </p:cNvPr>
          <p:cNvSpPr txBox="1"/>
          <p:nvPr/>
        </p:nvSpPr>
        <p:spPr>
          <a:xfrm>
            <a:off x="3668041" y="1351690"/>
            <a:ext cx="2146548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New template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E20859-16C0-4D87-B9E8-4AD48CE96D27}"/>
              </a:ext>
            </a:extLst>
          </p:cNvPr>
          <p:cNvSpPr/>
          <p:nvPr/>
        </p:nvSpPr>
        <p:spPr>
          <a:xfrm>
            <a:off x="3740756" y="2050803"/>
            <a:ext cx="1988069" cy="2797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Google Shape;76;p13">
            <a:extLst>
              <a:ext uri="{FF2B5EF4-FFF2-40B4-BE49-F238E27FC236}">
                <a16:creationId xmlns:a16="http://schemas.microsoft.com/office/drawing/2014/main" id="{514B331D-51E1-4031-944B-FE33AE389671}"/>
              </a:ext>
            </a:extLst>
          </p:cNvPr>
          <p:cNvSpPr txBox="1"/>
          <p:nvPr/>
        </p:nvSpPr>
        <p:spPr>
          <a:xfrm>
            <a:off x="3668041" y="1671755"/>
            <a:ext cx="1988069" cy="38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Name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D0D6D82-1DB6-4DD3-9A82-42EDB3879C77}"/>
              </a:ext>
            </a:extLst>
          </p:cNvPr>
          <p:cNvSpPr/>
          <p:nvPr/>
        </p:nvSpPr>
        <p:spPr>
          <a:xfrm>
            <a:off x="5889478" y="2060830"/>
            <a:ext cx="1988069" cy="2797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Google Shape;76;p13">
            <a:extLst>
              <a:ext uri="{FF2B5EF4-FFF2-40B4-BE49-F238E27FC236}">
                <a16:creationId xmlns:a16="http://schemas.microsoft.com/office/drawing/2014/main" id="{09DB3CFE-D6D0-4626-B2A1-0AB4132591DC}"/>
              </a:ext>
            </a:extLst>
          </p:cNvPr>
          <p:cNvSpPr txBox="1"/>
          <p:nvPr/>
        </p:nvSpPr>
        <p:spPr>
          <a:xfrm>
            <a:off x="5816641" y="1642472"/>
            <a:ext cx="1988069" cy="38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Category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  <p:pic>
        <p:nvPicPr>
          <p:cNvPr id="5" name="Graphic 4" descr="Play">
            <a:extLst>
              <a:ext uri="{FF2B5EF4-FFF2-40B4-BE49-F238E27FC236}">
                <a16:creationId xmlns:a16="http://schemas.microsoft.com/office/drawing/2014/main" id="{D6E8C7E3-A699-42F1-89E0-0207F6E6B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679357" y="2107416"/>
            <a:ext cx="149087" cy="14908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D87AE09-2A25-407D-BE47-32A18F90022A}"/>
              </a:ext>
            </a:extLst>
          </p:cNvPr>
          <p:cNvSpPr/>
          <p:nvPr/>
        </p:nvSpPr>
        <p:spPr>
          <a:xfrm>
            <a:off x="7962997" y="2034939"/>
            <a:ext cx="827081" cy="2797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Google Shape;76;p13">
            <a:extLst>
              <a:ext uri="{FF2B5EF4-FFF2-40B4-BE49-F238E27FC236}">
                <a16:creationId xmlns:a16="http://schemas.microsoft.com/office/drawing/2014/main" id="{6E00E9DA-B7E5-447F-9134-A7FE77D80769}"/>
              </a:ext>
            </a:extLst>
          </p:cNvPr>
          <p:cNvSpPr txBox="1"/>
          <p:nvPr/>
        </p:nvSpPr>
        <p:spPr>
          <a:xfrm>
            <a:off x="7890283" y="1655891"/>
            <a:ext cx="899796" cy="38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Language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  <p:pic>
        <p:nvPicPr>
          <p:cNvPr id="41" name="Graphic 40" descr="Play">
            <a:extLst>
              <a:ext uri="{FF2B5EF4-FFF2-40B4-BE49-F238E27FC236}">
                <a16:creationId xmlns:a16="http://schemas.microsoft.com/office/drawing/2014/main" id="{803291F4-3D82-456D-B9DD-77DE2FADE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604190" y="2116120"/>
            <a:ext cx="149087" cy="149087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3E9E99FB-B1C4-4D1F-BDFD-5172596852B5}"/>
              </a:ext>
            </a:extLst>
          </p:cNvPr>
          <p:cNvSpPr/>
          <p:nvPr/>
        </p:nvSpPr>
        <p:spPr>
          <a:xfrm>
            <a:off x="3747280" y="2820766"/>
            <a:ext cx="5042798" cy="111513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oogle Shape;76;p13">
            <a:extLst>
              <a:ext uri="{FF2B5EF4-FFF2-40B4-BE49-F238E27FC236}">
                <a16:creationId xmlns:a16="http://schemas.microsoft.com/office/drawing/2014/main" id="{C64262D9-7E39-43C7-89B1-556B7049683F}"/>
              </a:ext>
            </a:extLst>
          </p:cNvPr>
          <p:cNvSpPr txBox="1"/>
          <p:nvPr/>
        </p:nvSpPr>
        <p:spPr>
          <a:xfrm>
            <a:off x="3668041" y="2381282"/>
            <a:ext cx="1988069" cy="38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Content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A920DF8-620B-470B-9791-A1ECD721262F}"/>
              </a:ext>
            </a:extLst>
          </p:cNvPr>
          <p:cNvSpPr/>
          <p:nvPr/>
        </p:nvSpPr>
        <p:spPr>
          <a:xfrm>
            <a:off x="7679357" y="3980961"/>
            <a:ext cx="1110721" cy="321629"/>
          </a:xfrm>
          <a:prstGeom prst="rect">
            <a:avLst/>
          </a:prstGeom>
          <a:solidFill>
            <a:srgbClr val="232B5C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SUBMIT</a:t>
            </a:r>
          </a:p>
        </p:txBody>
      </p:sp>
      <p:sp>
        <p:nvSpPr>
          <p:cNvPr id="46" name="Google Shape;76;p13">
            <a:extLst>
              <a:ext uri="{FF2B5EF4-FFF2-40B4-BE49-F238E27FC236}">
                <a16:creationId xmlns:a16="http://schemas.microsoft.com/office/drawing/2014/main" id="{415A5710-29AC-4904-AA7A-3E7D1950AA64}"/>
              </a:ext>
            </a:extLst>
          </p:cNvPr>
          <p:cNvSpPr txBox="1"/>
          <p:nvPr/>
        </p:nvSpPr>
        <p:spPr>
          <a:xfrm>
            <a:off x="3775033" y="2855485"/>
            <a:ext cx="4901827" cy="104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600"/>
              </a:spcBef>
              <a:buNone/>
              <a:defRPr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Dear {1}</a:t>
            </a:r>
          </a:p>
          <a:p>
            <a:endParaRPr lang="en-US" sz="1200" b="0" dirty="0">
              <a:solidFill>
                <a:schemeClr val="tx1"/>
              </a:solidFill>
              <a:sym typeface="Source Sans Pro"/>
            </a:endParaRPr>
          </a:p>
          <a:p>
            <a:r>
              <a:rPr lang="en-US" sz="1200" b="0" dirty="0">
                <a:solidFill>
                  <a:schemeClr val="tx1"/>
                </a:solidFill>
                <a:sym typeface="Source Sans Pro"/>
              </a:rPr>
              <a:t>Your order number {2} has been shipped on {3}.</a:t>
            </a:r>
            <a:endParaRPr sz="1200" b="0" dirty="0">
              <a:solidFill>
                <a:schemeClr val="tx1"/>
              </a:solidFill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2087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Template review status </a:t>
            </a:r>
            <a:endParaRPr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6" name="Google Shape;76;p13">
            <a:extLst>
              <a:ext uri="{FF2B5EF4-FFF2-40B4-BE49-F238E27FC236}">
                <a16:creationId xmlns:a16="http://schemas.microsoft.com/office/drawing/2014/main" id="{8B3FE1DA-7F32-4F90-93E7-8F4B560E928A}"/>
              </a:ext>
            </a:extLst>
          </p:cNvPr>
          <p:cNvSpPr txBox="1"/>
          <p:nvPr/>
        </p:nvSpPr>
        <p:spPr>
          <a:xfrm>
            <a:off x="1798982" y="1638444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Pending review , which take up to 72 working hours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87A362-5817-4ED7-A49F-7ACF1F9FA70E}"/>
              </a:ext>
            </a:extLst>
          </p:cNvPr>
          <p:cNvGrpSpPr/>
          <p:nvPr/>
        </p:nvGrpSpPr>
        <p:grpSpPr>
          <a:xfrm>
            <a:off x="914400" y="1665254"/>
            <a:ext cx="884582" cy="454716"/>
            <a:chOff x="2077279" y="2074851"/>
            <a:chExt cx="884582" cy="4547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C32202E-5018-4238-A620-EF93BCCAE422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EB33F8E-A3A7-40C0-87AA-35807A0B568C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oogle Shape;76;p13">
              <a:extLst>
                <a:ext uri="{FF2B5EF4-FFF2-40B4-BE49-F238E27FC236}">
                  <a16:creationId xmlns:a16="http://schemas.microsoft.com/office/drawing/2014/main" id="{3FA266FB-1D38-41E4-A467-37F13C4E85D6}"/>
                </a:ext>
              </a:extLst>
            </p:cNvPr>
            <p:cNvSpPr txBox="1"/>
            <p:nvPr/>
          </p:nvSpPr>
          <p:spPr>
            <a:xfrm>
              <a:off x="2307317" y="2074851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050" b="1" dirty="0">
                  <a:solidFill>
                    <a:schemeClr val="bg1">
                      <a:lumMod val="50000"/>
                    </a:schemeClr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English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A366CE-0595-4E5F-BFDC-90CA337CEDEA}"/>
              </a:ext>
            </a:extLst>
          </p:cNvPr>
          <p:cNvGrpSpPr/>
          <p:nvPr/>
        </p:nvGrpSpPr>
        <p:grpSpPr>
          <a:xfrm>
            <a:off x="894522" y="2208286"/>
            <a:ext cx="884582" cy="454716"/>
            <a:chOff x="2077279" y="2074851"/>
            <a:chExt cx="884582" cy="454716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0A269F3-40A1-4C93-8D1C-48AE55E8F58A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6648BD4-7CDB-45CF-884A-DFF803F8D51E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rgbClr val="029A0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Google Shape;76;p13">
              <a:extLst>
                <a:ext uri="{FF2B5EF4-FFF2-40B4-BE49-F238E27FC236}">
                  <a16:creationId xmlns:a16="http://schemas.microsoft.com/office/drawing/2014/main" id="{182D2960-845B-4BF3-8E1E-014CCFD16829}"/>
                </a:ext>
              </a:extLst>
            </p:cNvPr>
            <p:cNvSpPr txBox="1"/>
            <p:nvPr/>
          </p:nvSpPr>
          <p:spPr>
            <a:xfrm>
              <a:off x="2307317" y="2074851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050" b="1" dirty="0">
                  <a:solidFill>
                    <a:schemeClr val="bg1">
                      <a:lumMod val="50000"/>
                    </a:schemeClr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English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52" name="Google Shape;76;p13">
            <a:extLst>
              <a:ext uri="{FF2B5EF4-FFF2-40B4-BE49-F238E27FC236}">
                <a16:creationId xmlns:a16="http://schemas.microsoft.com/office/drawing/2014/main" id="{BF970BC7-D4FE-4799-A597-8158BB810525}"/>
              </a:ext>
            </a:extLst>
          </p:cNvPr>
          <p:cNvSpPr txBox="1"/>
          <p:nvPr/>
        </p:nvSpPr>
        <p:spPr>
          <a:xfrm>
            <a:off x="1798982" y="2149802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Approved and active template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3DC9FE9-2F68-4F6B-AF12-E46448E24536}"/>
              </a:ext>
            </a:extLst>
          </p:cNvPr>
          <p:cNvGrpSpPr/>
          <p:nvPr/>
        </p:nvGrpSpPr>
        <p:grpSpPr>
          <a:xfrm>
            <a:off x="914400" y="2739530"/>
            <a:ext cx="884582" cy="454716"/>
            <a:chOff x="2077279" y="2074851"/>
            <a:chExt cx="884582" cy="454716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0BC4AC5B-F13E-447D-892A-6B5F7FD89D75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0999866-5DC7-4FA7-BEBB-FDA11F4C2AD9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rgbClr val="FF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Google Shape;76;p13">
              <a:extLst>
                <a:ext uri="{FF2B5EF4-FFF2-40B4-BE49-F238E27FC236}">
                  <a16:creationId xmlns:a16="http://schemas.microsoft.com/office/drawing/2014/main" id="{D74EB5EE-5C4F-48C3-A044-10465DAC0FCF}"/>
                </a:ext>
              </a:extLst>
            </p:cNvPr>
            <p:cNvSpPr txBox="1"/>
            <p:nvPr/>
          </p:nvSpPr>
          <p:spPr>
            <a:xfrm>
              <a:off x="2307317" y="2074851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050" b="1" dirty="0">
                  <a:solidFill>
                    <a:schemeClr val="bg1">
                      <a:lumMod val="50000"/>
                    </a:schemeClr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English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57" name="Google Shape;76;p13">
            <a:extLst>
              <a:ext uri="{FF2B5EF4-FFF2-40B4-BE49-F238E27FC236}">
                <a16:creationId xmlns:a16="http://schemas.microsoft.com/office/drawing/2014/main" id="{E45709CA-3CE3-4C32-BD15-38905FBD51E6}"/>
              </a:ext>
            </a:extLst>
          </p:cNvPr>
          <p:cNvSpPr txBox="1"/>
          <p:nvPr/>
        </p:nvSpPr>
        <p:spPr>
          <a:xfrm>
            <a:off x="1818860" y="2739530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D51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Rejected Template , response will be sent to Taqnyat inbox </a:t>
            </a:r>
            <a:endParaRPr dirty="0">
              <a:solidFill>
                <a:srgbClr val="FD51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56686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Use cases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Notification</a:t>
            </a:r>
            <a:endParaRPr b="1" i="0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25</a:t>
            </a:fld>
            <a:endParaRPr>
              <a:solidFill>
                <a:srgbClr val="FD5129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077DBA8-A676-456F-977C-A1AAE897D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769" y="1018922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Airline Notification Usecases</a:t>
            </a:r>
            <a:endParaRPr sz="2800" b="1" dirty="0">
              <a:solidFill>
                <a:srgbClr val="FD5129"/>
              </a:solidFill>
              <a:latin typeface="Poppins" panose="00000500000000000000" pitchFamily="50" charset="0"/>
              <a:ea typeface="Roboto Slab"/>
              <a:cs typeface="Poppins" panose="00000500000000000000" pitchFamily="50" charset="0"/>
              <a:sym typeface="Roboto Slab"/>
            </a:endParaRPr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00684" y="3730563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26</a:t>
            </a:fld>
            <a:endParaRPr>
              <a:solidFill>
                <a:srgbClr val="FD5129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8AAA58-4CAF-4CC1-9F71-25B9D0A55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723" y="3050090"/>
            <a:ext cx="870970" cy="87097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1637500" y="1482609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BOOKING CONFIRMATIONS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1637500" y="19403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BOARDING PASSES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1637500" y="2417861"/>
            <a:ext cx="67668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TRAVEL UPDATES (flight cancellation, delays , gate changes , check-in) </a:t>
            </a:r>
          </a:p>
        </p:txBody>
      </p:sp>
    </p:spTree>
    <p:extLst>
      <p:ext uri="{BB962C8B-B14F-4D97-AF65-F5344CB8AC3E}">
        <p14:creationId xmlns:p14="http://schemas.microsoft.com/office/powerpoint/2010/main" val="578472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Retailer</a:t>
            </a:r>
            <a:r>
              <a:rPr lang="en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 Notification Usecases</a:t>
            </a:r>
            <a:endParaRPr sz="2800" b="1" dirty="0">
              <a:solidFill>
                <a:srgbClr val="FD5129"/>
              </a:solidFill>
              <a:latin typeface="Poppins" panose="00000500000000000000" pitchFamily="50" charset="0"/>
              <a:ea typeface="Roboto Slab"/>
              <a:cs typeface="Poppins" panose="00000500000000000000" pitchFamily="50" charset="0"/>
              <a:sym typeface="Roboto Slab"/>
            </a:endParaRPr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00684" y="3730563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90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27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1637500" y="1482609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DELIVERY NOTIFICATIONS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1637500" y="19403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SHIPPING UPDATES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1637500" y="239804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PURCHASE RECEIPTS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5FB213A-6443-4B96-96E1-8598A2883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3681" y="3111487"/>
            <a:ext cx="793140" cy="7931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6A16569-78B7-4B32-819E-BF2244DC4BDA}"/>
              </a:ext>
            </a:extLst>
          </p:cNvPr>
          <p:cNvSpPr txBox="1"/>
          <p:nvPr/>
        </p:nvSpPr>
        <p:spPr>
          <a:xfrm>
            <a:off x="1637500" y="285887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INVOICES COPY</a:t>
            </a:r>
          </a:p>
        </p:txBody>
      </p:sp>
    </p:spTree>
    <p:extLst>
      <p:ext uri="{BB962C8B-B14F-4D97-AF65-F5344CB8AC3E}">
        <p14:creationId xmlns:p14="http://schemas.microsoft.com/office/powerpoint/2010/main" val="3036677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Banks</a:t>
            </a:r>
            <a:r>
              <a:rPr lang="en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 Notification Usecases</a:t>
            </a:r>
            <a:endParaRPr sz="2800" b="1" dirty="0">
              <a:solidFill>
                <a:srgbClr val="FD5129"/>
              </a:solidFill>
              <a:latin typeface="Poppins" panose="00000500000000000000" pitchFamily="50" charset="0"/>
              <a:ea typeface="Roboto Slab"/>
              <a:cs typeface="Poppins" panose="00000500000000000000" pitchFamily="50" charset="0"/>
              <a:sym typeface="Roboto Slab"/>
            </a:endParaRPr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00684" y="3730563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28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1637500" y="1482609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BANK TRANSACTIONS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1637500" y="19403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TWO-FACTOR AUTHENTICATION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1637500" y="239804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ACCOUNT STATEMENTS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4B82C87-5516-48BC-A275-BC7F3288E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6528" y="3112077"/>
            <a:ext cx="722695" cy="72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80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400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Requirements for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400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Open WhatsApp Business API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3400" b="1" i="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29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DAEF67-139D-4431-9224-873443C3D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5113" y="1029215"/>
            <a:ext cx="393600" cy="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0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Saudi Arabia Social Statistics 2020</a:t>
            </a:r>
            <a:endParaRPr b="1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0000"/>
                </a:solidFill>
              </a:rPr>
              <a:t>3</a:t>
            </a:fld>
            <a:endParaRPr dirty="0">
              <a:solidFill>
                <a:srgbClr val="FF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5C845B-75C9-4386-A2C8-AE23D417D8B5}"/>
              </a:ext>
            </a:extLst>
          </p:cNvPr>
          <p:cNvGrpSpPr/>
          <p:nvPr/>
        </p:nvGrpSpPr>
        <p:grpSpPr>
          <a:xfrm>
            <a:off x="793001" y="1498152"/>
            <a:ext cx="1464595" cy="2115855"/>
            <a:chOff x="595229" y="2234214"/>
            <a:chExt cx="1464595" cy="211585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9CA22B6-393D-443A-8542-16914256CCA3}"/>
                </a:ext>
              </a:extLst>
            </p:cNvPr>
            <p:cNvSpPr/>
            <p:nvPr/>
          </p:nvSpPr>
          <p:spPr>
            <a:xfrm>
              <a:off x="595229" y="2509936"/>
              <a:ext cx="1464595" cy="18401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B5EDC10-E67E-448E-BD25-C0036FD0EC0A}"/>
                </a:ext>
              </a:extLst>
            </p:cNvPr>
            <p:cNvSpPr/>
            <p:nvPr/>
          </p:nvSpPr>
          <p:spPr>
            <a:xfrm>
              <a:off x="971424" y="2234214"/>
              <a:ext cx="712203" cy="762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C765AF-4492-482E-B4FF-7CAA4BCBBCF8}"/>
              </a:ext>
            </a:extLst>
          </p:cNvPr>
          <p:cNvGrpSpPr/>
          <p:nvPr/>
        </p:nvGrpSpPr>
        <p:grpSpPr>
          <a:xfrm>
            <a:off x="2438843" y="1530888"/>
            <a:ext cx="1464595" cy="2115855"/>
            <a:chOff x="595229" y="2234214"/>
            <a:chExt cx="1464595" cy="2115855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FB20F86-2993-4C01-B074-3E2085DF9436}"/>
                </a:ext>
              </a:extLst>
            </p:cNvPr>
            <p:cNvSpPr/>
            <p:nvPr/>
          </p:nvSpPr>
          <p:spPr>
            <a:xfrm>
              <a:off x="595229" y="2509936"/>
              <a:ext cx="1464595" cy="18401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BAFDE97-8DA6-4C84-89A1-5DCBF1BF39A6}"/>
                </a:ext>
              </a:extLst>
            </p:cNvPr>
            <p:cNvSpPr/>
            <p:nvPr/>
          </p:nvSpPr>
          <p:spPr>
            <a:xfrm>
              <a:off x="971424" y="2234214"/>
              <a:ext cx="712203" cy="762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3690565E-EEA2-4E6A-86F3-B890DEC98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19099" y="1530888"/>
            <a:ext cx="609600" cy="6096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5EB2195-BD2A-47B1-8B94-AAC57071022D}"/>
              </a:ext>
            </a:extLst>
          </p:cNvPr>
          <p:cNvGrpSpPr/>
          <p:nvPr/>
        </p:nvGrpSpPr>
        <p:grpSpPr>
          <a:xfrm>
            <a:off x="4062277" y="1530888"/>
            <a:ext cx="1464595" cy="2115855"/>
            <a:chOff x="595229" y="2234214"/>
            <a:chExt cx="1464595" cy="2115855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FFEBA47-ED49-46AF-91D3-E40BD35FB08C}"/>
                </a:ext>
              </a:extLst>
            </p:cNvPr>
            <p:cNvSpPr/>
            <p:nvPr/>
          </p:nvSpPr>
          <p:spPr>
            <a:xfrm>
              <a:off x="595229" y="2509936"/>
              <a:ext cx="1464595" cy="18401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E1D4F31-8F2D-4818-9D32-D930944C1BF1}"/>
                </a:ext>
              </a:extLst>
            </p:cNvPr>
            <p:cNvSpPr/>
            <p:nvPr/>
          </p:nvSpPr>
          <p:spPr>
            <a:xfrm>
              <a:off x="971424" y="2234214"/>
              <a:ext cx="712203" cy="762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60FC2E09-7F75-4571-A744-9ECC1825E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38472" y="1498152"/>
            <a:ext cx="781931" cy="78193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D9DC381-100B-40B3-9354-6364A8D31A66}"/>
              </a:ext>
            </a:extLst>
          </p:cNvPr>
          <p:cNvGrpSpPr/>
          <p:nvPr/>
        </p:nvGrpSpPr>
        <p:grpSpPr>
          <a:xfrm>
            <a:off x="5683893" y="1511837"/>
            <a:ext cx="1464595" cy="2115855"/>
            <a:chOff x="595229" y="2234214"/>
            <a:chExt cx="1464595" cy="211585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CDF56E5D-1FAF-4BF7-A22A-25782250B7CF}"/>
                </a:ext>
              </a:extLst>
            </p:cNvPr>
            <p:cNvSpPr/>
            <p:nvPr/>
          </p:nvSpPr>
          <p:spPr>
            <a:xfrm>
              <a:off x="595229" y="2509936"/>
              <a:ext cx="1464595" cy="18401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ED9D5295-36CC-459D-935F-FFDF85724D74}"/>
                </a:ext>
              </a:extLst>
            </p:cNvPr>
            <p:cNvSpPr/>
            <p:nvPr/>
          </p:nvSpPr>
          <p:spPr>
            <a:xfrm>
              <a:off x="971424" y="2234214"/>
              <a:ext cx="712203" cy="762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1D5F7A6-EB9F-4339-BB1E-605E65E9D48F}"/>
              </a:ext>
            </a:extLst>
          </p:cNvPr>
          <p:cNvSpPr txBox="1"/>
          <p:nvPr/>
        </p:nvSpPr>
        <p:spPr>
          <a:xfrm>
            <a:off x="977711" y="2151855"/>
            <a:ext cx="109517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FF0000"/>
                </a:solidFill>
              </a:rPr>
              <a:t>TOTAL POPULATION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ABC023-8848-4623-AF94-6251D27771A0}"/>
              </a:ext>
            </a:extLst>
          </p:cNvPr>
          <p:cNvSpPr txBox="1"/>
          <p:nvPr/>
        </p:nvSpPr>
        <p:spPr>
          <a:xfrm>
            <a:off x="2584021" y="2150733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FF0000"/>
                </a:solidFill>
              </a:rPr>
              <a:t>ACTIVE INTERNET USERS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4C8723-6E56-4C6A-BB3B-EC95D3C9BDC9}"/>
              </a:ext>
            </a:extLst>
          </p:cNvPr>
          <p:cNvSpPr txBox="1"/>
          <p:nvPr/>
        </p:nvSpPr>
        <p:spPr>
          <a:xfrm>
            <a:off x="4071385" y="2150733"/>
            <a:ext cx="15215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FF0000"/>
                </a:solidFill>
              </a:rPr>
              <a:t>ACTIVE SOCIAL MEDIA USERS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F516065-AAF4-4539-8C82-86FC9C304F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47580" y="1556856"/>
            <a:ext cx="585206" cy="58520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2E8E184-DE88-40D2-89D6-B7E056B96DA9}"/>
              </a:ext>
            </a:extLst>
          </p:cNvPr>
          <p:cNvSpPr txBox="1"/>
          <p:nvPr/>
        </p:nvSpPr>
        <p:spPr>
          <a:xfrm>
            <a:off x="5694337" y="2162203"/>
            <a:ext cx="1483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AVARAGE DAILY TIME SPENT ON INTERNET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8D3483-5EA6-4DC9-ADEB-A67527DD1324}"/>
              </a:ext>
            </a:extLst>
          </p:cNvPr>
          <p:cNvGrpSpPr/>
          <p:nvPr/>
        </p:nvGrpSpPr>
        <p:grpSpPr>
          <a:xfrm>
            <a:off x="7305509" y="1524910"/>
            <a:ext cx="1464595" cy="2115855"/>
            <a:chOff x="595229" y="2234214"/>
            <a:chExt cx="1464595" cy="2115855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83F1294-DD42-4A2B-94D7-0E4C0B58E828}"/>
                </a:ext>
              </a:extLst>
            </p:cNvPr>
            <p:cNvSpPr/>
            <p:nvPr/>
          </p:nvSpPr>
          <p:spPr>
            <a:xfrm>
              <a:off x="595229" y="2509936"/>
              <a:ext cx="1464595" cy="18401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502C314D-FA7A-45B4-93C2-0B46BAC03BC5}"/>
                </a:ext>
              </a:extLst>
            </p:cNvPr>
            <p:cNvSpPr/>
            <p:nvPr/>
          </p:nvSpPr>
          <p:spPr>
            <a:xfrm>
              <a:off x="971424" y="2234214"/>
              <a:ext cx="712203" cy="762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22B5B38B-D82E-4A42-9E93-52B88462E4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46591" y="1563048"/>
            <a:ext cx="582427" cy="582427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0BDA1AF6-39D1-4D33-8E8F-0C60961C7E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88030" y="1478854"/>
            <a:ext cx="661634" cy="66163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11471F89-E096-45D7-A05C-95B33620569F}"/>
              </a:ext>
            </a:extLst>
          </p:cNvPr>
          <p:cNvSpPr txBox="1"/>
          <p:nvPr/>
        </p:nvSpPr>
        <p:spPr>
          <a:xfrm>
            <a:off x="7281171" y="2151051"/>
            <a:ext cx="1483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>
                <a:solidFill>
                  <a:srgbClr val="FF0000"/>
                </a:solidFill>
              </a:rPr>
              <a:t>AVARAGE DAILY TIME SPENT ON SOCIAL MEDIA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152418-DFD3-471E-95AF-3CE537C4F6D7}"/>
              </a:ext>
            </a:extLst>
          </p:cNvPr>
          <p:cNvSpPr txBox="1"/>
          <p:nvPr/>
        </p:nvSpPr>
        <p:spPr>
          <a:xfrm>
            <a:off x="1058224" y="2411545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34.54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MILLION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F1D748-4BC5-4DFB-A966-F33D438D916E}"/>
              </a:ext>
            </a:extLst>
          </p:cNvPr>
          <p:cNvSpPr txBox="1"/>
          <p:nvPr/>
        </p:nvSpPr>
        <p:spPr>
          <a:xfrm>
            <a:off x="2721086" y="2404070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0091EA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32.23</a:t>
            </a:r>
          </a:p>
          <a:p>
            <a:r>
              <a:rPr lang="en-US" dirty="0">
                <a:solidFill>
                  <a:srgbClr val="FF0000"/>
                </a:solidFill>
              </a:rPr>
              <a:t>MILLION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67C37F9-D890-4833-AE15-1414D9B79260}"/>
              </a:ext>
            </a:extLst>
          </p:cNvPr>
          <p:cNvSpPr/>
          <p:nvPr/>
        </p:nvSpPr>
        <p:spPr>
          <a:xfrm>
            <a:off x="786150" y="2983923"/>
            <a:ext cx="1464595" cy="627818"/>
          </a:xfrm>
          <a:prstGeom prst="roundRect">
            <a:avLst>
              <a:gd name="adj" fmla="val 38386"/>
            </a:avLst>
          </a:prstGeom>
          <a:solidFill>
            <a:srgbClr val="FD5129"/>
          </a:solidFill>
          <a:ln>
            <a:solidFill>
              <a:srgbClr val="FD51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100%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78AC013-F1FE-433A-91DE-572EA70B4D57}"/>
              </a:ext>
            </a:extLst>
          </p:cNvPr>
          <p:cNvSpPr/>
          <p:nvPr/>
        </p:nvSpPr>
        <p:spPr>
          <a:xfrm>
            <a:off x="2455156" y="3006495"/>
            <a:ext cx="1464595" cy="627818"/>
          </a:xfrm>
          <a:prstGeom prst="roundRect">
            <a:avLst>
              <a:gd name="adj" fmla="val 38386"/>
            </a:avLst>
          </a:prstGeom>
          <a:solidFill>
            <a:srgbClr val="FD5129"/>
          </a:solidFill>
          <a:ln>
            <a:solidFill>
              <a:srgbClr val="FD51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93.31%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7F5C0E9-7303-4C93-87A9-25624221C49D}"/>
              </a:ext>
            </a:extLst>
          </p:cNvPr>
          <p:cNvSpPr/>
          <p:nvPr/>
        </p:nvSpPr>
        <p:spPr>
          <a:xfrm>
            <a:off x="4060459" y="2999874"/>
            <a:ext cx="1464595" cy="627818"/>
          </a:xfrm>
          <a:prstGeom prst="roundRect">
            <a:avLst>
              <a:gd name="adj" fmla="val 38386"/>
            </a:avLst>
          </a:prstGeom>
          <a:solidFill>
            <a:srgbClr val="FD5129"/>
          </a:solidFill>
          <a:ln>
            <a:solidFill>
              <a:srgbClr val="FD51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72.38%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DD1DF52-5964-41B7-94E5-9679F5FCEA93}"/>
              </a:ext>
            </a:extLst>
          </p:cNvPr>
          <p:cNvSpPr txBox="1"/>
          <p:nvPr/>
        </p:nvSpPr>
        <p:spPr>
          <a:xfrm>
            <a:off x="4370160" y="2378925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0091EA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25.00</a:t>
            </a:r>
          </a:p>
          <a:p>
            <a:r>
              <a:rPr lang="en-US" dirty="0">
                <a:solidFill>
                  <a:srgbClr val="FF0000"/>
                </a:solidFill>
              </a:rPr>
              <a:t>MILLION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9BEF621-4D1D-40A8-A2EF-1786BC495BA2}"/>
              </a:ext>
            </a:extLst>
          </p:cNvPr>
          <p:cNvSpPr txBox="1"/>
          <p:nvPr/>
        </p:nvSpPr>
        <p:spPr>
          <a:xfrm>
            <a:off x="6010468" y="2446015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0091EA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7H 46M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8388E4F-FB98-4EBF-AA1E-383D9106EC9A}"/>
              </a:ext>
            </a:extLst>
          </p:cNvPr>
          <p:cNvSpPr txBox="1"/>
          <p:nvPr/>
        </p:nvSpPr>
        <p:spPr>
          <a:xfrm>
            <a:off x="7617398" y="2461639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0091EA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3H 02M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E56FE14-A8A2-4229-AA5F-E56B29611AC6}"/>
              </a:ext>
            </a:extLst>
          </p:cNvPr>
          <p:cNvSpPr txBox="1"/>
          <p:nvPr/>
        </p:nvSpPr>
        <p:spPr>
          <a:xfrm>
            <a:off x="0" y="4907968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https://www.globalmediainsight.com/blog/saudi-arabia-social-media-statistics/</a:t>
            </a:r>
          </a:p>
        </p:txBody>
      </p:sp>
    </p:spTree>
    <p:extLst>
      <p:ext uri="{BB962C8B-B14F-4D97-AF65-F5344CB8AC3E}">
        <p14:creationId xmlns:p14="http://schemas.microsoft.com/office/powerpoint/2010/main" val="3790527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Requirements</a:t>
            </a:r>
            <a:endParaRPr sz="2800" b="1" dirty="0">
              <a:solidFill>
                <a:srgbClr val="FD5129"/>
              </a:solidFill>
              <a:latin typeface="Poppins" panose="00000500000000000000" pitchFamily="50" charset="0"/>
              <a:ea typeface="Roboto Slab"/>
              <a:cs typeface="Poppins" panose="00000500000000000000" pitchFamily="50" charset="0"/>
              <a:sym typeface="Roboto Slab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30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1637500" y="148260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Verified Facebook Business Account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1637500" y="237997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Phone Number (Unified , Mobile , Landline)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1637500" y="283769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Business Brand 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39FED-2050-4F9B-A189-0EBBD09B11C7}"/>
              </a:ext>
            </a:extLst>
          </p:cNvPr>
          <p:cNvSpPr txBox="1"/>
          <p:nvPr/>
        </p:nvSpPr>
        <p:spPr>
          <a:xfrm>
            <a:off x="1637500" y="193129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Accept WhatsApp Agreements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36752D-35D8-4A6E-91E5-7FD8C89656C8}"/>
              </a:ext>
            </a:extLst>
          </p:cNvPr>
          <p:cNvSpPr txBox="1"/>
          <p:nvPr/>
        </p:nvSpPr>
        <p:spPr>
          <a:xfrm>
            <a:off x="1637500" y="330594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2B5C"/>
                </a:solidFill>
              </a:rPr>
              <a:t>Business Use case for WhatsApp</a:t>
            </a:r>
          </a:p>
        </p:txBody>
      </p:sp>
    </p:spTree>
    <p:extLst>
      <p:ext uri="{BB962C8B-B14F-4D97-AF65-F5344CB8AC3E}">
        <p14:creationId xmlns:p14="http://schemas.microsoft.com/office/powerpoint/2010/main" val="286542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714074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Verified Facebook Business Account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31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57C15-5A3C-4AE6-96E8-C2B8A56F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434" y="1283634"/>
            <a:ext cx="5841147" cy="34794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D522E0-B1DC-4F05-BC45-BCB92B8F00D8}"/>
              </a:ext>
            </a:extLst>
          </p:cNvPr>
          <p:cNvSpPr txBox="1"/>
          <p:nvPr/>
        </p:nvSpPr>
        <p:spPr>
          <a:xfrm>
            <a:off x="113936" y="4854797"/>
            <a:ext cx="74339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https://developers.facebook.com/docs/development/release/business-verification</a:t>
            </a:r>
          </a:p>
        </p:txBody>
      </p:sp>
    </p:spTree>
    <p:extLst>
      <p:ext uri="{BB962C8B-B14F-4D97-AF65-F5344CB8AC3E}">
        <p14:creationId xmlns:p14="http://schemas.microsoft.com/office/powerpoint/2010/main" val="3973128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Accept WhatsApp Agreements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32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8A05F0-AA2F-4083-9332-D79BCB0DA7CF}"/>
              </a:ext>
            </a:extLst>
          </p:cNvPr>
          <p:cNvSpPr txBox="1"/>
          <p:nvPr/>
        </p:nvSpPr>
        <p:spPr>
          <a:xfrm>
            <a:off x="1637500" y="1851326"/>
            <a:ext cx="85002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https://www.whatsapp.com/legal/?fbclid=IwAR2Dmh67-GIUvUUzlJL63Zhs2bCHLwt9ioz6IIooDvpR_rXAXw66u4feS5I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D67FC6-E1E2-45F5-8892-F8BB8C4C0B9E}"/>
              </a:ext>
            </a:extLst>
          </p:cNvPr>
          <p:cNvSpPr txBox="1"/>
          <p:nvPr/>
        </p:nvSpPr>
        <p:spPr>
          <a:xfrm>
            <a:off x="1637500" y="1543549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WhatsApp Legal Agreement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942E16-E855-4245-B190-B0FD34CF4EA2}"/>
              </a:ext>
            </a:extLst>
          </p:cNvPr>
          <p:cNvSpPr txBox="1"/>
          <p:nvPr/>
        </p:nvSpPr>
        <p:spPr>
          <a:xfrm>
            <a:off x="1637500" y="2665958"/>
            <a:ext cx="670531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https://www.whatsapp.com/legal/business-policy?fbclid=IwAR26jq6vcTx6oE9Ym7v8M-1fVGwTuHylA4pXfjMyN_VBacdPY2U0AXtBa-g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814966-999C-4DA4-A449-B54C4D1E74B4}"/>
              </a:ext>
            </a:extLst>
          </p:cNvPr>
          <p:cNvSpPr txBox="1"/>
          <p:nvPr/>
        </p:nvSpPr>
        <p:spPr>
          <a:xfrm>
            <a:off x="1637500" y="2415986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WhatsApp Business Policy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16A5C1-4B2A-4E26-8509-317CE6302477}"/>
              </a:ext>
            </a:extLst>
          </p:cNvPr>
          <p:cNvSpPr txBox="1"/>
          <p:nvPr/>
        </p:nvSpPr>
        <p:spPr>
          <a:xfrm>
            <a:off x="1637500" y="3576281"/>
            <a:ext cx="670531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https://www.whatsapp.com/legal/commerce-policy/?fbclid=IwAR0f5_SLZab9qR402ysC84IQNnwLwauEQpc0K04WDGH80fA48WY7ASgjUI8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842383-752A-4785-983B-0B3EDF91AE8E}"/>
              </a:ext>
            </a:extLst>
          </p:cNvPr>
          <p:cNvSpPr txBox="1"/>
          <p:nvPr/>
        </p:nvSpPr>
        <p:spPr>
          <a:xfrm>
            <a:off x="1637500" y="3311313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WhatsApp Commerce </a:t>
            </a:r>
          </a:p>
        </p:txBody>
      </p:sp>
    </p:spTree>
    <p:extLst>
      <p:ext uri="{BB962C8B-B14F-4D97-AF65-F5344CB8AC3E}">
        <p14:creationId xmlns:p14="http://schemas.microsoft.com/office/powerpoint/2010/main" val="17783980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6679186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Allowed Business Use case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33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5F7A7A-1CEF-4B6F-B3E3-1BB0F5DC4B5C}"/>
              </a:ext>
            </a:extLst>
          </p:cNvPr>
          <p:cNvSpPr txBox="1"/>
          <p:nvPr/>
        </p:nvSpPr>
        <p:spPr>
          <a:xfrm>
            <a:off x="1637500" y="1460811"/>
            <a:ext cx="66791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Alerting your customers about travel itinerary changes, system outages, and other location-targeted information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31362-C2FB-4511-A9E4-1FAC5375AF47}"/>
              </a:ext>
            </a:extLst>
          </p:cNvPr>
          <p:cNvSpPr txBox="1"/>
          <p:nvPr/>
        </p:nvSpPr>
        <p:spPr>
          <a:xfrm>
            <a:off x="1637500" y="2202418"/>
            <a:ext cx="6923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Notifying your customers regarding their orders or deliveries, appointment reminders, payment processing etc.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F1CDB7-EF8F-4A51-B51C-3CC9EC992C46}"/>
              </a:ext>
            </a:extLst>
          </p:cNvPr>
          <p:cNvSpPr txBox="1"/>
          <p:nvPr/>
        </p:nvSpPr>
        <p:spPr>
          <a:xfrm>
            <a:off x="1637499" y="2916158"/>
            <a:ext cx="71842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Providing support to your customers through in-depth conversations. By being available on WhatsApp, you are easily reachable for your customers at any time, and your support agents can improve troubleshooting and shorten ticket lifespans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DE333C-5A47-4BA3-ACC5-5660806986B7}"/>
              </a:ext>
            </a:extLst>
          </p:cNvPr>
          <p:cNvSpPr txBox="1"/>
          <p:nvPr/>
        </p:nvSpPr>
        <p:spPr>
          <a:xfrm>
            <a:off x="1637499" y="3845342"/>
            <a:ext cx="70623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Engaging with leads more actively by building alerts to notify your sales team of new activity 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691EE8DF-86F3-4288-8D1B-4955E6850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694" y="1522616"/>
            <a:ext cx="199805" cy="19980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F8BD18B9-B2D3-459C-85B6-3A6543652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694" y="2264223"/>
            <a:ext cx="199805" cy="199805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C781D02-CE8F-4197-9D0F-985A2537A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694" y="3008989"/>
            <a:ext cx="199805" cy="199805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664E945C-B2B6-43DB-AC2B-1330F9314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693" y="3912303"/>
            <a:ext cx="199805" cy="19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77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6679186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use cases are </a:t>
            </a:r>
            <a:r>
              <a:rPr lang="en-US" sz="2800" b="1" u="sng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not</a:t>
            </a: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 allowed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34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5F7A7A-1CEF-4B6F-B3E3-1BB0F5DC4B5C}"/>
              </a:ext>
            </a:extLst>
          </p:cNvPr>
          <p:cNvSpPr txBox="1"/>
          <p:nvPr/>
        </p:nvSpPr>
        <p:spPr>
          <a:xfrm>
            <a:off x="1999548" y="1355221"/>
            <a:ext cx="66791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Marketing traffic or other subscription-style content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31362-C2FB-4511-A9E4-1FAC5375AF47}"/>
              </a:ext>
            </a:extLst>
          </p:cNvPr>
          <p:cNvSpPr txBox="1"/>
          <p:nvPr/>
        </p:nvSpPr>
        <p:spPr>
          <a:xfrm>
            <a:off x="2030058" y="1644731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Adult content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414E2BE-FFA5-43B5-80C4-9E8BA4048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1388744"/>
            <a:ext cx="199805" cy="1998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87E1DD-B544-4C86-96E9-BE5E89661579}"/>
              </a:ext>
            </a:extLst>
          </p:cNvPr>
          <p:cNvSpPr txBox="1"/>
          <p:nvPr/>
        </p:nvSpPr>
        <p:spPr>
          <a:xfrm>
            <a:off x="8316686" y="355510"/>
            <a:ext cx="457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pPr algn="l"/>
            <a:endParaRPr lang="en-US" b="0" i="0" dirty="0">
              <a:solidFill>
                <a:srgbClr val="24374E"/>
              </a:solidFill>
              <a:effectLst/>
              <a:latin typeface="Lota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2B4ED9-243B-4DE5-954A-6D931DD2DFE5}"/>
              </a:ext>
            </a:extLst>
          </p:cNvPr>
          <p:cNvSpPr txBox="1"/>
          <p:nvPr/>
        </p:nvSpPr>
        <p:spPr>
          <a:xfrm>
            <a:off x="2045372" y="1934241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Alcohol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BC3C8-FDA2-406F-80D2-154B35EFA186}"/>
              </a:ext>
            </a:extLst>
          </p:cNvPr>
          <p:cNvSpPr txBox="1"/>
          <p:nvPr/>
        </p:nvSpPr>
        <p:spPr>
          <a:xfrm>
            <a:off x="2045372" y="2220811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Animal sales, including live animals, livestock, or any parts of animals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1FC57D-47AD-4C00-8969-915199736E39}"/>
              </a:ext>
            </a:extLst>
          </p:cNvPr>
          <p:cNvSpPr txBox="1"/>
          <p:nvPr/>
        </p:nvSpPr>
        <p:spPr>
          <a:xfrm>
            <a:off x="2051948" y="2498141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Currency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35BFA2-BC7B-4CF7-90D2-FE6ADBE49FAD}"/>
              </a:ext>
            </a:extLst>
          </p:cNvPr>
          <p:cNvSpPr txBox="1"/>
          <p:nvPr/>
        </p:nvSpPr>
        <p:spPr>
          <a:xfrm>
            <a:off x="2065011" y="2785547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4959C-8CD4-4562-95D5-E597C3AA047F}"/>
              </a:ext>
            </a:extLst>
          </p:cNvPr>
          <p:cNvSpPr txBox="1"/>
          <p:nvPr/>
        </p:nvSpPr>
        <p:spPr>
          <a:xfrm>
            <a:off x="2078074" y="3089889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Defense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2C30-9315-45A3-863F-6C96066C4BE5}"/>
              </a:ext>
            </a:extLst>
          </p:cNvPr>
          <p:cNvSpPr txBox="1"/>
          <p:nvPr/>
        </p:nvSpPr>
        <p:spPr>
          <a:xfrm>
            <a:off x="2078074" y="3677487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Digital subscription and digital content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203439-8C1E-43A9-8197-7570370F5F45}"/>
              </a:ext>
            </a:extLst>
          </p:cNvPr>
          <p:cNvSpPr txBox="1"/>
          <p:nvPr/>
        </p:nvSpPr>
        <p:spPr>
          <a:xfrm>
            <a:off x="2078074" y="3379945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Drugs or related products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C2B50-D143-4AFD-B864-7B8F18E8A8F1}"/>
              </a:ext>
            </a:extLst>
          </p:cNvPr>
          <p:cNvSpPr txBox="1"/>
          <p:nvPr/>
        </p:nvSpPr>
        <p:spPr>
          <a:xfrm>
            <a:off x="2078074" y="4314435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Gambling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F0291B-ED88-4A60-9058-0C8889E61360}"/>
              </a:ext>
            </a:extLst>
          </p:cNvPr>
          <p:cNvSpPr txBox="1"/>
          <p:nvPr/>
        </p:nvSpPr>
        <p:spPr>
          <a:xfrm>
            <a:off x="2078074" y="3986465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Tobacco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03A973-3421-4CFB-9625-87D08B6F1220}"/>
              </a:ext>
            </a:extLst>
          </p:cNvPr>
          <p:cNvSpPr txBox="1"/>
          <p:nvPr/>
        </p:nvSpPr>
        <p:spPr>
          <a:xfrm>
            <a:off x="2078074" y="4642405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Weapons, ammunition, explosives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6594430-E961-472D-AA9C-57F394BB0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1662998"/>
            <a:ext cx="199805" cy="199805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C7D954AC-640B-4033-A859-EED92F5E6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1965020"/>
            <a:ext cx="199805" cy="19980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67AE21E-501E-4FEE-B0F3-249C8691E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2274796"/>
            <a:ext cx="199805" cy="199805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5A5A4571-D268-417D-939E-FFE3E394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2581830"/>
            <a:ext cx="199805" cy="199805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A9C449F1-5376-48A2-A9CF-130BD3074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2839532"/>
            <a:ext cx="199805" cy="199805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4F7CC170-81C5-4D2E-9ABF-93480BBF5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3143874"/>
            <a:ext cx="199805" cy="199805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3B3A953-C64B-4696-A68C-ACF3E8820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3397666"/>
            <a:ext cx="199805" cy="199805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160F53A2-818F-4395-87C4-7AB0B7E61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3731472"/>
            <a:ext cx="199805" cy="199805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32E076D4-B264-4189-8B28-2363952F9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4040450"/>
            <a:ext cx="199805" cy="199805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F849ADEB-13FC-4C69-A516-B9F692AFD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4370626"/>
            <a:ext cx="199805" cy="199805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8C183B87-1275-4708-8B52-B1A81066C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337" y="4696390"/>
            <a:ext cx="199805" cy="19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90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300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Taqnyat </a:t>
            </a:r>
            <a:r>
              <a:rPr lang="en-US" sz="3300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Business Models </a:t>
            </a:r>
            <a:r>
              <a:rPr lang="en-US" sz="3300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for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300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WhatsApp Business API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3300" b="1" i="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35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72AD87E-27F9-49E5-A19F-EFAC970F7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9944" y="1070882"/>
            <a:ext cx="244112" cy="2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5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6679186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Taqnyat Business Models 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36</a:t>
            </a:fld>
            <a:endParaRPr dirty="0">
              <a:solidFill>
                <a:srgbClr val="FD5129"/>
              </a:solidFill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043D17B-3377-4287-A005-A5A64539D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160270"/>
              </p:ext>
            </p:extLst>
          </p:nvPr>
        </p:nvGraphicFramePr>
        <p:xfrm>
          <a:off x="1724298" y="1602195"/>
          <a:ext cx="7114902" cy="22250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608805">
                  <a:extLst>
                    <a:ext uri="{9D8B030D-6E8A-4147-A177-3AD203B41FA5}">
                      <a16:colId xmlns:a16="http://schemas.microsoft.com/office/drawing/2014/main" val="2806533547"/>
                    </a:ext>
                  </a:extLst>
                </a:gridCol>
                <a:gridCol w="1136821">
                  <a:extLst>
                    <a:ext uri="{9D8B030D-6E8A-4147-A177-3AD203B41FA5}">
                      <a16:colId xmlns:a16="http://schemas.microsoft.com/office/drawing/2014/main" val="1411516079"/>
                    </a:ext>
                  </a:extLst>
                </a:gridCol>
                <a:gridCol w="3369276">
                  <a:extLst>
                    <a:ext uri="{9D8B030D-6E8A-4147-A177-3AD203B41FA5}">
                      <a16:colId xmlns:a16="http://schemas.microsoft.com/office/drawing/2014/main" val="3098251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Item</a:t>
                      </a:r>
                    </a:p>
                  </a:txBody>
                  <a:tcPr>
                    <a:solidFill>
                      <a:srgbClr val="232B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Recurring</a:t>
                      </a:r>
                    </a:p>
                  </a:txBody>
                  <a:tcPr>
                    <a:solidFill>
                      <a:srgbClr val="232B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Amount/Rate</a:t>
                      </a:r>
                    </a:p>
                  </a:txBody>
                  <a:tcPr>
                    <a:solidFill>
                      <a:srgbClr val="23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7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Setup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 SAR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5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Subscription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3000 SAR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272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Notification 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 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WA + 0.01875 SAR / MSG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17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Customer Care 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On 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0.01875 SAR / MSG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50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Monthly Active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On 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First 5K Free + 0.10 SAR / Extra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24271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A3541A8D-3449-478F-B8DC-CAA8680EFBEC}"/>
              </a:ext>
            </a:extLst>
          </p:cNvPr>
          <p:cNvSpPr txBox="1"/>
          <p:nvPr/>
        </p:nvSpPr>
        <p:spPr>
          <a:xfrm>
            <a:off x="0" y="4899912"/>
            <a:ext cx="64461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https://developers.facebook.com/docs/whatsapp/pricing/#usd</a:t>
            </a:r>
          </a:p>
        </p:txBody>
      </p:sp>
    </p:spTree>
    <p:extLst>
      <p:ext uri="{BB962C8B-B14F-4D97-AF65-F5344CB8AC3E}">
        <p14:creationId xmlns:p14="http://schemas.microsoft.com/office/powerpoint/2010/main" val="96768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28353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Saudi Arabia WhatsApp Users Messaging Apps</a:t>
            </a:r>
            <a:endParaRPr b="1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0000"/>
                </a:solidFill>
              </a:rPr>
              <a:t>4</a:t>
            </a:fld>
            <a:endParaRPr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375932-2717-42F7-BC6F-577E52113069}"/>
              </a:ext>
            </a:extLst>
          </p:cNvPr>
          <p:cNvSpPr txBox="1"/>
          <p:nvPr/>
        </p:nvSpPr>
        <p:spPr>
          <a:xfrm>
            <a:off x="0" y="4907968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232B5C"/>
                </a:solidFill>
              </a:rPr>
              <a:t>https://www.globalmediainsight.com/blog/saudi-arabia-social-media-statistics/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61CAFEC-165F-47D0-8E00-2A39FDA77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734833"/>
              </p:ext>
            </p:extLst>
          </p:nvPr>
        </p:nvGraphicFramePr>
        <p:xfrm>
          <a:off x="2197768" y="1268077"/>
          <a:ext cx="4748463" cy="316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880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7357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26,000,000</a:t>
            </a:r>
            <a:r>
              <a:rPr lang="ar-JO" sz="8000" b="1" dirty="0">
                <a:solidFill>
                  <a:srgbClr val="FD5129"/>
                </a:solidFill>
                <a:latin typeface="Poppins" panose="00000500000000000000" pitchFamily="50" charset="0"/>
              </a:rPr>
              <a:t>+</a:t>
            </a:r>
            <a:endParaRPr sz="8000"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48" name="Google Shape;248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WhatsApp Users in Saudi Arabia </a:t>
            </a:r>
            <a:endParaRPr sz="2500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6275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Active WhatsApp users as of 3rd quarter 2017</a:t>
            </a:r>
            <a:endParaRPr b="1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6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754CFC-63D5-4336-92E0-FB7B79089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823" y="1143823"/>
            <a:ext cx="4900776" cy="39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6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Present your Brand on WhatsApp</a:t>
            </a:r>
            <a:endParaRPr b="1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7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5B72AA-A383-4B48-98AB-E6181C6B7AE0}"/>
              </a:ext>
            </a:extLst>
          </p:cNvPr>
          <p:cNvSpPr txBox="1"/>
          <p:nvPr/>
        </p:nvSpPr>
        <p:spPr>
          <a:xfrm>
            <a:off x="830575" y="1298610"/>
            <a:ext cx="28473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baseline="0" dirty="0">
                <a:solidFill>
                  <a:srgbClr val="FD5129"/>
                </a:solidFill>
                <a:latin typeface="Arial" panose="020B0604020202020204" pitchFamily="34" charset="0"/>
              </a:rPr>
              <a:t>Medium and large businesses </a:t>
            </a:r>
            <a:r>
              <a:rPr lang="en-US" b="0" i="0" u="none" strike="noStrike" baseline="0" dirty="0">
                <a:solidFill>
                  <a:srgbClr val="232B5C"/>
                </a:solidFill>
                <a:latin typeface="Arial" panose="020B0604020202020204" pitchFamily="34" charset="0"/>
              </a:rPr>
              <a:t>can communicate with customers at scale with the </a:t>
            </a:r>
            <a:r>
              <a:rPr lang="en-US" b="0" i="0" u="none" strike="noStrike" baseline="0" dirty="0">
                <a:solidFill>
                  <a:srgbClr val="FD5129"/>
                </a:solidFill>
                <a:latin typeface="Arial" panose="020B0604020202020204" pitchFamily="34" charset="0"/>
              </a:rPr>
              <a:t>WhatsApp Business API. </a:t>
            </a:r>
            <a:endParaRPr lang="en-US" dirty="0">
              <a:solidFill>
                <a:srgbClr val="FD5129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5081E4-9EAE-4544-B7CF-8C4A4D1CB1BF}"/>
              </a:ext>
            </a:extLst>
          </p:cNvPr>
          <p:cNvGrpSpPr/>
          <p:nvPr/>
        </p:nvGrpSpPr>
        <p:grpSpPr>
          <a:xfrm>
            <a:off x="6185717" y="462286"/>
            <a:ext cx="2172133" cy="4316329"/>
            <a:chOff x="6018107" y="147291"/>
            <a:chExt cx="2388595" cy="47464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4BA94-A5C1-45C3-977E-13A18EE33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0271" y="670810"/>
              <a:ext cx="1132974" cy="11329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F74BE0-8203-4022-8892-4CF32657F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" t="27554" r="-1067" b="17140"/>
            <a:stretch/>
          </p:blipFill>
          <p:spPr>
            <a:xfrm>
              <a:off x="6168190" y="2085474"/>
              <a:ext cx="2189660" cy="266437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7740E5-39D7-480C-B8B6-AF7D0795857F}"/>
                </a:ext>
              </a:extLst>
            </p:cNvPr>
            <p:cNvSpPr txBox="1"/>
            <p:nvPr/>
          </p:nvSpPr>
          <p:spPr>
            <a:xfrm>
              <a:off x="6168190" y="1777697"/>
              <a:ext cx="1389533" cy="3384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</a:rPr>
                <a:t>TAQNYAT</a:t>
              </a:r>
              <a:endParaRPr lang="en-US" b="1" dirty="0"/>
            </a:p>
          </p:txBody>
        </p:sp>
        <p:pic>
          <p:nvPicPr>
            <p:cNvPr id="17" name="Picture 2" descr="iPhone XR White Mockup PNG Image | Free Download | Search png, Iphone  mockup, Png">
              <a:extLst>
                <a:ext uri="{FF2B5EF4-FFF2-40B4-BE49-F238E27FC236}">
                  <a16:creationId xmlns:a16="http://schemas.microsoft.com/office/drawing/2014/main" id="{57F6366D-83AA-4FEE-A99B-B592170C0E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69" t="1559" r="27232" b="2066"/>
            <a:stretch/>
          </p:blipFill>
          <p:spPr bwMode="auto">
            <a:xfrm>
              <a:off x="6018107" y="147291"/>
              <a:ext cx="2388595" cy="474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851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516236" y="612577"/>
            <a:ext cx="4813440" cy="4197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32B5C"/>
                </a:solidFill>
                <a:highlight>
                  <a:schemeClr val="lt2"/>
                </a:highlight>
                <a:latin typeface="Poppins" panose="00000500000000000000" pitchFamily="50" charset="0"/>
                <a:ea typeface="Roboto Slab"/>
                <a:cs typeface="Poppins" panose="00000500000000000000" pitchFamily="50" charset="0"/>
                <a:sym typeface="Roboto Slab"/>
              </a:rPr>
              <a:t>Type of Media messages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2000" dirty="0">
              <a:highlight>
                <a:schemeClr val="lt2"/>
              </a:highlight>
            </a:endParaRP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Text</a:t>
            </a: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Voice</a:t>
            </a: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Images</a:t>
            </a: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Videos</a:t>
            </a: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Documents (PDF, DOC, DOCX)</a:t>
            </a:r>
          </a:p>
          <a:p>
            <a:pPr marL="342900" indent="-342900"/>
            <a:endParaRPr lang="en" sz="2000" dirty="0">
              <a:solidFill>
                <a:srgbClr val="232B5C"/>
              </a:solidFill>
              <a:highlight>
                <a:schemeClr val="lt2"/>
              </a:highlight>
            </a:endParaRPr>
          </a:p>
          <a:p>
            <a:pPr marL="0" indent="0">
              <a:buNone/>
            </a:pPr>
            <a:r>
              <a:rPr lang="en" sz="2000" dirty="0">
                <a:solidFill>
                  <a:srgbClr val="232B5C"/>
                </a:solidFill>
                <a:highlight>
                  <a:schemeClr val="lt2"/>
                </a:highlight>
              </a:rPr>
              <a:t>Mix (Media + Text)</a:t>
            </a:r>
            <a:endParaRPr sz="2000" dirty="0">
              <a:solidFill>
                <a:srgbClr val="232B5C"/>
              </a:solidFill>
              <a:highlight>
                <a:schemeClr val="lt2"/>
              </a:highlight>
            </a:endParaRP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5461A3-5F73-4F11-8D4D-BC85CEC0A8A2}"/>
              </a:ext>
            </a:extLst>
          </p:cNvPr>
          <p:cNvGrpSpPr/>
          <p:nvPr/>
        </p:nvGrpSpPr>
        <p:grpSpPr>
          <a:xfrm>
            <a:off x="6186401" y="406618"/>
            <a:ext cx="2122941" cy="4403401"/>
            <a:chOff x="5349805" y="366530"/>
            <a:chExt cx="2122941" cy="44034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BEEFE0-B0E9-424A-A285-1B8E4F156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7953"/>
            <a:stretch/>
          </p:blipFill>
          <p:spPr>
            <a:xfrm>
              <a:off x="5412730" y="3712861"/>
              <a:ext cx="2019150" cy="540540"/>
            </a:xfrm>
            <a:prstGeom prst="rect">
              <a:avLst/>
            </a:prstGeom>
          </p:spPr>
        </p:pic>
        <p:pic>
          <p:nvPicPr>
            <p:cNvPr id="12" name="Picture 4" descr="Default WhatsApp Dark Theme Wallpaper. | Chat wallpaper whatsapp, Purple  wallpaper iphone, Wallpaper wa">
              <a:extLst>
                <a:ext uri="{FF2B5EF4-FFF2-40B4-BE49-F238E27FC236}">
                  <a16:creationId xmlns:a16="http://schemas.microsoft.com/office/drawing/2014/main" id="{881D5380-D88D-4F2D-8DE5-A7D70B4AB6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8" b="1"/>
            <a:stretch/>
          </p:blipFill>
          <p:spPr bwMode="auto">
            <a:xfrm>
              <a:off x="5413746" y="736809"/>
              <a:ext cx="2019149" cy="2976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4B47A8-B3E2-45BB-9EC4-4920B8A7A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4" b="90019"/>
            <a:stretch/>
          </p:blipFill>
          <p:spPr>
            <a:xfrm>
              <a:off x="5413234" y="768229"/>
              <a:ext cx="2011247" cy="44621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FE5F003-C719-4C9D-AE5E-29D9FB093E4B}"/>
                </a:ext>
              </a:extLst>
            </p:cNvPr>
            <p:cNvSpPr/>
            <p:nvPr/>
          </p:nvSpPr>
          <p:spPr>
            <a:xfrm>
              <a:off x="5549620" y="991355"/>
              <a:ext cx="198589" cy="198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52F98F-E647-42A1-A384-AC89342B86A3}"/>
                </a:ext>
              </a:extLst>
            </p:cNvPr>
            <p:cNvSpPr/>
            <p:nvPr/>
          </p:nvSpPr>
          <p:spPr>
            <a:xfrm>
              <a:off x="5773037" y="1016431"/>
              <a:ext cx="520259" cy="144746"/>
            </a:xfrm>
            <a:prstGeom prst="rect">
              <a:avLst/>
            </a:prstGeom>
            <a:solidFill>
              <a:srgbClr val="232D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5D6736-BA96-4779-926F-262ACF570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664" t="5871" r="43603" b="92185"/>
            <a:stretch/>
          </p:blipFill>
          <p:spPr>
            <a:xfrm>
              <a:off x="6159992" y="1063722"/>
              <a:ext cx="70052" cy="6395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5F1B5E-E261-4F4C-BE9A-12951C61424B}"/>
                </a:ext>
              </a:extLst>
            </p:cNvPr>
            <p:cNvSpPr txBox="1"/>
            <p:nvPr/>
          </p:nvSpPr>
          <p:spPr>
            <a:xfrm>
              <a:off x="5678256" y="996471"/>
              <a:ext cx="58681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>
                  <a:solidFill>
                    <a:schemeClr val="bg1"/>
                  </a:solidFill>
                </a:rPr>
                <a:t>TAQNYAT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6659B16-4441-421B-80F6-E4D100F5B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1940" y="1032859"/>
              <a:ext cx="133947" cy="13394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E26D23A-9E3F-424E-8B17-867F775E4AE5}"/>
                </a:ext>
              </a:extLst>
            </p:cNvPr>
            <p:cNvSpPr/>
            <p:nvPr/>
          </p:nvSpPr>
          <p:spPr>
            <a:xfrm>
              <a:off x="5410349" y="768563"/>
              <a:ext cx="1122747" cy="169384"/>
            </a:xfrm>
            <a:prstGeom prst="rect">
              <a:avLst/>
            </a:prstGeom>
            <a:solidFill>
              <a:srgbClr val="0F1E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DBAD39-2E91-4145-AB3D-A2410F8833C8}"/>
                </a:ext>
              </a:extLst>
            </p:cNvPr>
            <p:cNvSpPr/>
            <p:nvPr/>
          </p:nvSpPr>
          <p:spPr>
            <a:xfrm>
              <a:off x="5353200" y="4250178"/>
              <a:ext cx="2076300" cy="998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oogle Shape;352;p33">
              <a:extLst>
                <a:ext uri="{FF2B5EF4-FFF2-40B4-BE49-F238E27FC236}">
                  <a16:creationId xmlns:a16="http://schemas.microsoft.com/office/drawing/2014/main" id="{D2FB8565-769E-48B8-AA49-A8C6CC084BBD}"/>
                </a:ext>
              </a:extLst>
            </p:cNvPr>
            <p:cNvGrpSpPr/>
            <p:nvPr/>
          </p:nvGrpSpPr>
          <p:grpSpPr>
            <a:xfrm>
              <a:off x="5349805" y="366530"/>
              <a:ext cx="2122941" cy="4403401"/>
              <a:chOff x="2547150" y="238125"/>
              <a:chExt cx="2525675" cy="5238750"/>
            </a:xfrm>
          </p:grpSpPr>
          <p:sp>
            <p:nvSpPr>
              <p:cNvPr id="29" name="Google Shape;353;p33">
                <a:extLst>
                  <a:ext uri="{FF2B5EF4-FFF2-40B4-BE49-F238E27FC236}">
                    <a16:creationId xmlns:a16="http://schemas.microsoft.com/office/drawing/2014/main" id="{E3E41AA0-839A-4A61-AB95-E510C5F4420D}"/>
                  </a:ext>
                </a:extLst>
              </p:cNvPr>
              <p:cNvSpPr/>
              <p:nvPr/>
            </p:nvSpPr>
            <p:spPr>
              <a:xfrm>
                <a:off x="2547150" y="238125"/>
                <a:ext cx="2525675" cy="5238750"/>
              </a:xfrm>
              <a:custGeom>
                <a:avLst/>
                <a:gdLst/>
                <a:ahLst/>
                <a:cxnLst/>
                <a:rect l="l" t="t" r="r" b="b"/>
                <a:pathLst>
                  <a:path w="101027" h="209550" extrusionOk="0">
                    <a:moveTo>
                      <a:pt x="98629" y="18886"/>
                    </a:moveTo>
                    <a:lnTo>
                      <a:pt x="98629" y="190364"/>
                    </a:lnTo>
                    <a:lnTo>
                      <a:pt x="2398" y="190364"/>
                    </a:lnTo>
                    <a:lnTo>
                      <a:pt x="2398" y="18886"/>
                    </a:lnTo>
                    <a:close/>
                    <a:moveTo>
                      <a:pt x="10343" y="0"/>
                    </a:moveTo>
                    <a:lnTo>
                      <a:pt x="9293" y="75"/>
                    </a:lnTo>
                    <a:lnTo>
                      <a:pt x="8244" y="225"/>
                    </a:lnTo>
                    <a:lnTo>
                      <a:pt x="7270" y="450"/>
                    </a:lnTo>
                    <a:lnTo>
                      <a:pt x="6295" y="824"/>
                    </a:lnTo>
                    <a:lnTo>
                      <a:pt x="5396" y="1274"/>
                    </a:lnTo>
                    <a:lnTo>
                      <a:pt x="4572" y="1799"/>
                    </a:lnTo>
                    <a:lnTo>
                      <a:pt x="3747" y="2398"/>
                    </a:lnTo>
                    <a:lnTo>
                      <a:pt x="2998" y="3073"/>
                    </a:lnTo>
                    <a:lnTo>
                      <a:pt x="2323" y="3747"/>
                    </a:lnTo>
                    <a:lnTo>
                      <a:pt x="1724" y="4572"/>
                    </a:lnTo>
                    <a:lnTo>
                      <a:pt x="1199" y="5396"/>
                    </a:lnTo>
                    <a:lnTo>
                      <a:pt x="824" y="6370"/>
                    </a:lnTo>
                    <a:lnTo>
                      <a:pt x="450" y="7270"/>
                    </a:lnTo>
                    <a:lnTo>
                      <a:pt x="225" y="8319"/>
                    </a:lnTo>
                    <a:lnTo>
                      <a:pt x="0" y="9293"/>
                    </a:lnTo>
                    <a:lnTo>
                      <a:pt x="0" y="10343"/>
                    </a:lnTo>
                    <a:lnTo>
                      <a:pt x="0" y="199207"/>
                    </a:lnTo>
                    <a:lnTo>
                      <a:pt x="0" y="200257"/>
                    </a:lnTo>
                    <a:lnTo>
                      <a:pt x="225" y="201231"/>
                    </a:lnTo>
                    <a:lnTo>
                      <a:pt x="450" y="202280"/>
                    </a:lnTo>
                    <a:lnTo>
                      <a:pt x="824" y="203180"/>
                    </a:lnTo>
                    <a:lnTo>
                      <a:pt x="1199" y="204154"/>
                    </a:lnTo>
                    <a:lnTo>
                      <a:pt x="1724" y="204978"/>
                    </a:lnTo>
                    <a:lnTo>
                      <a:pt x="2323" y="205803"/>
                    </a:lnTo>
                    <a:lnTo>
                      <a:pt x="2998" y="206477"/>
                    </a:lnTo>
                    <a:lnTo>
                      <a:pt x="3747" y="207152"/>
                    </a:lnTo>
                    <a:lnTo>
                      <a:pt x="4572" y="207751"/>
                    </a:lnTo>
                    <a:lnTo>
                      <a:pt x="5396" y="208276"/>
                    </a:lnTo>
                    <a:lnTo>
                      <a:pt x="6295" y="208726"/>
                    </a:lnTo>
                    <a:lnTo>
                      <a:pt x="7270" y="209100"/>
                    </a:lnTo>
                    <a:lnTo>
                      <a:pt x="8244" y="209325"/>
                    </a:lnTo>
                    <a:lnTo>
                      <a:pt x="9293" y="209475"/>
                    </a:lnTo>
                    <a:lnTo>
                      <a:pt x="10343" y="209550"/>
                    </a:lnTo>
                    <a:lnTo>
                      <a:pt x="90610" y="209550"/>
                    </a:lnTo>
                    <a:lnTo>
                      <a:pt x="91659" y="209475"/>
                    </a:lnTo>
                    <a:lnTo>
                      <a:pt x="92708" y="209325"/>
                    </a:lnTo>
                    <a:lnTo>
                      <a:pt x="93682" y="209100"/>
                    </a:lnTo>
                    <a:lnTo>
                      <a:pt x="94657" y="208726"/>
                    </a:lnTo>
                    <a:lnTo>
                      <a:pt x="95556" y="208276"/>
                    </a:lnTo>
                    <a:lnTo>
                      <a:pt x="96455" y="207751"/>
                    </a:lnTo>
                    <a:lnTo>
                      <a:pt x="97205" y="207152"/>
                    </a:lnTo>
                    <a:lnTo>
                      <a:pt x="97954" y="206477"/>
                    </a:lnTo>
                    <a:lnTo>
                      <a:pt x="98629" y="205803"/>
                    </a:lnTo>
                    <a:lnTo>
                      <a:pt x="99228" y="204978"/>
                    </a:lnTo>
                    <a:lnTo>
                      <a:pt x="99753" y="204154"/>
                    </a:lnTo>
                    <a:lnTo>
                      <a:pt x="100203" y="203180"/>
                    </a:lnTo>
                    <a:lnTo>
                      <a:pt x="100577" y="202280"/>
                    </a:lnTo>
                    <a:lnTo>
                      <a:pt x="100802" y="201231"/>
                    </a:lnTo>
                    <a:lnTo>
                      <a:pt x="100952" y="200257"/>
                    </a:lnTo>
                    <a:lnTo>
                      <a:pt x="101027" y="199207"/>
                    </a:lnTo>
                    <a:lnTo>
                      <a:pt x="101027" y="10343"/>
                    </a:lnTo>
                    <a:lnTo>
                      <a:pt x="100952" y="9293"/>
                    </a:lnTo>
                    <a:lnTo>
                      <a:pt x="100802" y="8319"/>
                    </a:lnTo>
                    <a:lnTo>
                      <a:pt x="100577" y="7270"/>
                    </a:lnTo>
                    <a:lnTo>
                      <a:pt x="100203" y="6370"/>
                    </a:lnTo>
                    <a:lnTo>
                      <a:pt x="99753" y="5396"/>
                    </a:lnTo>
                    <a:lnTo>
                      <a:pt x="99228" y="4572"/>
                    </a:lnTo>
                    <a:lnTo>
                      <a:pt x="98629" y="3747"/>
                    </a:lnTo>
                    <a:lnTo>
                      <a:pt x="97954" y="3073"/>
                    </a:lnTo>
                    <a:lnTo>
                      <a:pt x="97205" y="2398"/>
                    </a:lnTo>
                    <a:lnTo>
                      <a:pt x="96455" y="1799"/>
                    </a:lnTo>
                    <a:lnTo>
                      <a:pt x="95556" y="1274"/>
                    </a:lnTo>
                    <a:lnTo>
                      <a:pt x="94657" y="824"/>
                    </a:lnTo>
                    <a:lnTo>
                      <a:pt x="93682" y="450"/>
                    </a:lnTo>
                    <a:lnTo>
                      <a:pt x="92708" y="225"/>
                    </a:lnTo>
                    <a:lnTo>
                      <a:pt x="91659" y="75"/>
                    </a:lnTo>
                    <a:lnTo>
                      <a:pt x="9061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4;p33">
                <a:extLst>
                  <a:ext uri="{FF2B5EF4-FFF2-40B4-BE49-F238E27FC236}">
                    <a16:creationId xmlns:a16="http://schemas.microsoft.com/office/drawing/2014/main" id="{A1010661-D973-4040-92B9-4630DE4903F6}"/>
                  </a:ext>
                </a:extLst>
              </p:cNvPr>
              <p:cNvSpPr/>
              <p:nvPr/>
            </p:nvSpPr>
            <p:spPr>
              <a:xfrm>
                <a:off x="3557025" y="5147100"/>
                <a:ext cx="504050" cy="179900"/>
              </a:xfrm>
              <a:custGeom>
                <a:avLst/>
                <a:gdLst/>
                <a:ahLst/>
                <a:cxnLst/>
                <a:rect l="l" t="t" r="r" b="b"/>
                <a:pathLst>
                  <a:path w="20162" h="7196" extrusionOk="0">
                    <a:moveTo>
                      <a:pt x="3598" y="0"/>
                    </a:moveTo>
                    <a:lnTo>
                      <a:pt x="2849" y="75"/>
                    </a:lnTo>
                    <a:lnTo>
                      <a:pt x="2174" y="300"/>
                    </a:lnTo>
                    <a:lnTo>
                      <a:pt x="1575" y="600"/>
                    </a:lnTo>
                    <a:lnTo>
                      <a:pt x="1050" y="1050"/>
                    </a:lnTo>
                    <a:lnTo>
                      <a:pt x="600" y="1574"/>
                    </a:lnTo>
                    <a:lnTo>
                      <a:pt x="301" y="2174"/>
                    </a:lnTo>
                    <a:lnTo>
                      <a:pt x="76" y="2848"/>
                    </a:lnTo>
                    <a:lnTo>
                      <a:pt x="1" y="3598"/>
                    </a:lnTo>
                    <a:lnTo>
                      <a:pt x="76" y="4347"/>
                    </a:lnTo>
                    <a:lnTo>
                      <a:pt x="301" y="5022"/>
                    </a:lnTo>
                    <a:lnTo>
                      <a:pt x="600" y="5621"/>
                    </a:lnTo>
                    <a:lnTo>
                      <a:pt x="1050" y="6146"/>
                    </a:lnTo>
                    <a:lnTo>
                      <a:pt x="1575" y="6596"/>
                    </a:lnTo>
                    <a:lnTo>
                      <a:pt x="2174" y="6896"/>
                    </a:lnTo>
                    <a:lnTo>
                      <a:pt x="2849" y="7120"/>
                    </a:lnTo>
                    <a:lnTo>
                      <a:pt x="3598" y="7195"/>
                    </a:lnTo>
                    <a:lnTo>
                      <a:pt x="16639" y="7195"/>
                    </a:lnTo>
                    <a:lnTo>
                      <a:pt x="17313" y="7120"/>
                    </a:lnTo>
                    <a:lnTo>
                      <a:pt x="17988" y="6896"/>
                    </a:lnTo>
                    <a:lnTo>
                      <a:pt x="18587" y="6596"/>
                    </a:lnTo>
                    <a:lnTo>
                      <a:pt x="19112" y="6146"/>
                    </a:lnTo>
                    <a:lnTo>
                      <a:pt x="19562" y="5621"/>
                    </a:lnTo>
                    <a:lnTo>
                      <a:pt x="19861" y="5022"/>
                    </a:lnTo>
                    <a:lnTo>
                      <a:pt x="20086" y="4347"/>
                    </a:lnTo>
                    <a:lnTo>
                      <a:pt x="20161" y="3598"/>
                    </a:lnTo>
                    <a:lnTo>
                      <a:pt x="20086" y="2848"/>
                    </a:lnTo>
                    <a:lnTo>
                      <a:pt x="19861" y="2174"/>
                    </a:lnTo>
                    <a:lnTo>
                      <a:pt x="19562" y="1574"/>
                    </a:lnTo>
                    <a:lnTo>
                      <a:pt x="19112" y="1050"/>
                    </a:lnTo>
                    <a:lnTo>
                      <a:pt x="18587" y="600"/>
                    </a:lnTo>
                    <a:lnTo>
                      <a:pt x="17988" y="300"/>
                    </a:lnTo>
                    <a:lnTo>
                      <a:pt x="17313" y="75"/>
                    </a:lnTo>
                    <a:lnTo>
                      <a:pt x="1663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5;p33">
                <a:extLst>
                  <a:ext uri="{FF2B5EF4-FFF2-40B4-BE49-F238E27FC236}">
                    <a16:creationId xmlns:a16="http://schemas.microsoft.com/office/drawing/2014/main" id="{41C44BC2-30C1-4E95-ADE4-698B719E7C36}"/>
                  </a:ext>
                </a:extLst>
              </p:cNvPr>
              <p:cNvSpPr/>
              <p:nvPr/>
            </p:nvSpPr>
            <p:spPr>
              <a:xfrm>
                <a:off x="3008050" y="423600"/>
                <a:ext cx="99325" cy="99325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3973" extrusionOk="0">
                    <a:moveTo>
                      <a:pt x="2024" y="1"/>
                    </a:moveTo>
                    <a:lnTo>
                      <a:pt x="1575" y="76"/>
                    </a:lnTo>
                    <a:lnTo>
                      <a:pt x="1200" y="151"/>
                    </a:lnTo>
                    <a:lnTo>
                      <a:pt x="900" y="375"/>
                    </a:lnTo>
                    <a:lnTo>
                      <a:pt x="600" y="600"/>
                    </a:lnTo>
                    <a:lnTo>
                      <a:pt x="375" y="900"/>
                    </a:lnTo>
                    <a:lnTo>
                      <a:pt x="151" y="1200"/>
                    </a:lnTo>
                    <a:lnTo>
                      <a:pt x="76" y="1575"/>
                    </a:lnTo>
                    <a:lnTo>
                      <a:pt x="1" y="2024"/>
                    </a:lnTo>
                    <a:lnTo>
                      <a:pt x="76" y="2399"/>
                    </a:lnTo>
                    <a:lnTo>
                      <a:pt x="151" y="2774"/>
                    </a:lnTo>
                    <a:lnTo>
                      <a:pt x="375" y="3073"/>
                    </a:lnTo>
                    <a:lnTo>
                      <a:pt x="600" y="3373"/>
                    </a:lnTo>
                    <a:lnTo>
                      <a:pt x="900" y="3673"/>
                    </a:lnTo>
                    <a:lnTo>
                      <a:pt x="1200" y="3823"/>
                    </a:lnTo>
                    <a:lnTo>
                      <a:pt x="1575" y="3973"/>
                    </a:lnTo>
                    <a:lnTo>
                      <a:pt x="2399" y="3973"/>
                    </a:lnTo>
                    <a:lnTo>
                      <a:pt x="2774" y="3823"/>
                    </a:lnTo>
                    <a:lnTo>
                      <a:pt x="3073" y="3673"/>
                    </a:lnTo>
                    <a:lnTo>
                      <a:pt x="3373" y="3373"/>
                    </a:lnTo>
                    <a:lnTo>
                      <a:pt x="3598" y="3073"/>
                    </a:lnTo>
                    <a:lnTo>
                      <a:pt x="3823" y="2774"/>
                    </a:lnTo>
                    <a:lnTo>
                      <a:pt x="3898" y="2399"/>
                    </a:lnTo>
                    <a:lnTo>
                      <a:pt x="3973" y="2024"/>
                    </a:lnTo>
                    <a:lnTo>
                      <a:pt x="3898" y="1575"/>
                    </a:lnTo>
                    <a:lnTo>
                      <a:pt x="3823" y="1200"/>
                    </a:lnTo>
                    <a:lnTo>
                      <a:pt x="3598" y="900"/>
                    </a:lnTo>
                    <a:lnTo>
                      <a:pt x="3373" y="600"/>
                    </a:lnTo>
                    <a:lnTo>
                      <a:pt x="3073" y="375"/>
                    </a:lnTo>
                    <a:lnTo>
                      <a:pt x="2774" y="151"/>
                    </a:lnTo>
                    <a:lnTo>
                      <a:pt x="2399" y="76"/>
                    </a:lnTo>
                    <a:lnTo>
                      <a:pt x="202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6;p33">
                <a:extLst>
                  <a:ext uri="{FF2B5EF4-FFF2-40B4-BE49-F238E27FC236}">
                    <a16:creationId xmlns:a16="http://schemas.microsoft.com/office/drawing/2014/main" id="{C2AFCF81-10CE-4ABB-9DB3-A4F9BE8C4B97}"/>
                  </a:ext>
                </a:extLst>
              </p:cNvPr>
              <p:cNvSpPr/>
              <p:nvPr/>
            </p:nvSpPr>
            <p:spPr>
              <a:xfrm>
                <a:off x="3566400" y="434850"/>
                <a:ext cx="487175" cy="76850"/>
              </a:xfrm>
              <a:custGeom>
                <a:avLst/>
                <a:gdLst/>
                <a:ahLst/>
                <a:cxnLst/>
                <a:rect l="l" t="t" r="r" b="b"/>
                <a:pathLst>
                  <a:path w="19487" h="3074" extrusionOk="0">
                    <a:moveTo>
                      <a:pt x="1275" y="0"/>
                    </a:moveTo>
                    <a:lnTo>
                      <a:pt x="1050" y="75"/>
                    </a:lnTo>
                    <a:lnTo>
                      <a:pt x="750" y="150"/>
                    </a:lnTo>
                    <a:lnTo>
                      <a:pt x="525" y="300"/>
                    </a:lnTo>
                    <a:lnTo>
                      <a:pt x="375" y="450"/>
                    </a:lnTo>
                    <a:lnTo>
                      <a:pt x="225" y="675"/>
                    </a:lnTo>
                    <a:lnTo>
                      <a:pt x="75" y="975"/>
                    </a:lnTo>
                    <a:lnTo>
                      <a:pt x="1" y="1274"/>
                    </a:lnTo>
                    <a:lnTo>
                      <a:pt x="1" y="1574"/>
                    </a:lnTo>
                    <a:lnTo>
                      <a:pt x="1" y="1874"/>
                    </a:lnTo>
                    <a:lnTo>
                      <a:pt x="75" y="2174"/>
                    </a:lnTo>
                    <a:lnTo>
                      <a:pt x="225" y="2399"/>
                    </a:lnTo>
                    <a:lnTo>
                      <a:pt x="375" y="2623"/>
                    </a:lnTo>
                    <a:lnTo>
                      <a:pt x="525" y="2773"/>
                    </a:lnTo>
                    <a:lnTo>
                      <a:pt x="750" y="2923"/>
                    </a:lnTo>
                    <a:lnTo>
                      <a:pt x="1050" y="2998"/>
                    </a:lnTo>
                    <a:lnTo>
                      <a:pt x="1275" y="3073"/>
                    </a:lnTo>
                    <a:lnTo>
                      <a:pt x="18137" y="3073"/>
                    </a:lnTo>
                    <a:lnTo>
                      <a:pt x="18437" y="2998"/>
                    </a:lnTo>
                    <a:lnTo>
                      <a:pt x="18662" y="2923"/>
                    </a:lnTo>
                    <a:lnTo>
                      <a:pt x="18887" y="2773"/>
                    </a:lnTo>
                    <a:lnTo>
                      <a:pt x="19112" y="2623"/>
                    </a:lnTo>
                    <a:lnTo>
                      <a:pt x="19262" y="2399"/>
                    </a:lnTo>
                    <a:lnTo>
                      <a:pt x="19337" y="2174"/>
                    </a:lnTo>
                    <a:lnTo>
                      <a:pt x="19412" y="1874"/>
                    </a:lnTo>
                    <a:lnTo>
                      <a:pt x="19486" y="1574"/>
                    </a:lnTo>
                    <a:lnTo>
                      <a:pt x="19412" y="1274"/>
                    </a:lnTo>
                    <a:lnTo>
                      <a:pt x="19337" y="975"/>
                    </a:lnTo>
                    <a:lnTo>
                      <a:pt x="19262" y="675"/>
                    </a:lnTo>
                    <a:lnTo>
                      <a:pt x="19112" y="450"/>
                    </a:lnTo>
                    <a:lnTo>
                      <a:pt x="18887" y="300"/>
                    </a:lnTo>
                    <a:lnTo>
                      <a:pt x="18662" y="150"/>
                    </a:lnTo>
                    <a:lnTo>
                      <a:pt x="18437" y="75"/>
                    </a:lnTo>
                    <a:lnTo>
                      <a:pt x="1813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3" name="Graphic 52">
            <a:extLst>
              <a:ext uri="{FF2B5EF4-FFF2-40B4-BE49-F238E27FC236}">
                <a16:creationId xmlns:a16="http://schemas.microsoft.com/office/drawing/2014/main" id="{03E106B6-CC4D-4177-8863-F087DE7A54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8077" y="1430444"/>
            <a:ext cx="1493902" cy="129787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A7927D1-6B64-4D66-A0C9-ECB5E74DFF97}"/>
              </a:ext>
            </a:extLst>
          </p:cNvPr>
          <p:cNvSpPr txBox="1"/>
          <p:nvPr/>
        </p:nvSpPr>
        <p:spPr>
          <a:xfrm>
            <a:off x="6426200" y="2269962"/>
            <a:ext cx="139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This is your invoice for may 2021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E5F13A3-E73B-4786-B486-C639A9B4D482}"/>
              </a:ext>
            </a:extLst>
          </p:cNvPr>
          <p:cNvSpPr txBox="1"/>
          <p:nvPr/>
        </p:nvSpPr>
        <p:spPr>
          <a:xfrm>
            <a:off x="7388802" y="2555404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5FFEF"/>
                </a:solidFill>
              </a:rPr>
              <a:t>1:33 PM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527F19-148B-43AF-B780-29E7CB9B68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3550" y="1600311"/>
            <a:ext cx="1312643" cy="4493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D547B7-7065-49C7-9235-D37AAB8AB70C}"/>
              </a:ext>
            </a:extLst>
          </p:cNvPr>
          <p:cNvSpPr/>
          <p:nvPr/>
        </p:nvSpPr>
        <p:spPr>
          <a:xfrm>
            <a:off x="6513550" y="2048737"/>
            <a:ext cx="1312643" cy="2336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DD35533F-E0A7-4C58-8330-9601AD38E7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13550" y="2089267"/>
            <a:ext cx="164474" cy="16447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3E7E1A5-80E2-493C-AC6B-3AD50DD043D8}"/>
              </a:ext>
            </a:extLst>
          </p:cNvPr>
          <p:cNvSpPr txBox="1"/>
          <p:nvPr/>
        </p:nvSpPr>
        <p:spPr>
          <a:xfrm>
            <a:off x="6573808" y="2070783"/>
            <a:ext cx="8402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MAY 2021.pfd</a:t>
            </a:r>
          </a:p>
        </p:txBody>
      </p:sp>
    </p:spTree>
    <p:extLst>
      <p:ext uri="{BB962C8B-B14F-4D97-AF65-F5344CB8AC3E}">
        <p14:creationId xmlns:p14="http://schemas.microsoft.com/office/powerpoint/2010/main" val="371016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HOW ITS WORK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232B5C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WHATSAPP BUSINESS API.</a:t>
            </a:r>
            <a:endParaRPr b="1" i="0" dirty="0">
              <a:solidFill>
                <a:srgbClr val="232B5C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9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81CDD69-F352-4CA2-BDEB-86818A37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82" y="1023686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46724"/>
      </p:ext>
    </p:extLst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1096</Words>
  <Application>Microsoft Office PowerPoint</Application>
  <PresentationFormat>On-screen Show (16:9)</PresentationFormat>
  <Paragraphs>289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Source Sans Pro</vt:lpstr>
      <vt:lpstr>Roboto Slab</vt:lpstr>
      <vt:lpstr>Poppins</vt:lpstr>
      <vt:lpstr>Calibri</vt:lpstr>
      <vt:lpstr>Lota</vt:lpstr>
      <vt:lpstr>Arial</vt:lpstr>
      <vt:lpstr>Poppins Medium</vt:lpstr>
      <vt:lpstr>Cordelia template</vt:lpstr>
      <vt:lpstr>PowerPoint Presentation</vt:lpstr>
      <vt:lpstr>PowerPoint Presentation</vt:lpstr>
      <vt:lpstr>Saudi Arabia Social Statistics 2020</vt:lpstr>
      <vt:lpstr>Saudi Arabia WhatsApp Users Messaging Apps</vt:lpstr>
      <vt:lpstr>26,000,000+</vt:lpstr>
      <vt:lpstr>Active WhatsApp users as of 3rd quarter 2017</vt:lpstr>
      <vt:lpstr>Present your Brand on WhatsApp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Customer care flow</vt:lpstr>
      <vt:lpstr>Customer care messages enable businesses</vt:lpstr>
      <vt:lpstr>Customer care messages Benefits </vt:lpstr>
      <vt:lpstr>PowerPoint Presentation</vt:lpstr>
      <vt:lpstr>Notification messages enable businesses</vt:lpstr>
      <vt:lpstr>Template categories</vt:lpstr>
      <vt:lpstr>Customer opt-in roles</vt:lpstr>
      <vt:lpstr>Customers must explicitly opt-in to notifications</vt:lpstr>
      <vt:lpstr>Obtaining user consent must be completed outside of WhatsApp</vt:lpstr>
      <vt:lpstr>Notification messages Benefits </vt:lpstr>
      <vt:lpstr>New Template Requirements </vt:lpstr>
      <vt:lpstr>Template review status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WHATSAPP BUSINESS API</dc:title>
  <dc:creator>anas hamarsh</dc:creator>
  <cp:lastModifiedBy>Mohammad Hudaib</cp:lastModifiedBy>
  <cp:revision>60</cp:revision>
  <dcterms:modified xsi:type="dcterms:W3CDTF">2021-06-07T08:12:31Z</dcterms:modified>
</cp:coreProperties>
</file>