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1"/>
  </p:notesMasterIdLst>
  <p:sldIdLst>
    <p:sldId id="325" r:id="rId2"/>
    <p:sldId id="292" r:id="rId3"/>
    <p:sldId id="296" r:id="rId4"/>
    <p:sldId id="297" r:id="rId5"/>
    <p:sldId id="295" r:id="rId6"/>
    <p:sldId id="293" r:id="rId7"/>
    <p:sldId id="335" r:id="rId8"/>
    <p:sldId id="298" r:id="rId9"/>
    <p:sldId id="318" r:id="rId10"/>
    <p:sldId id="336" r:id="rId11"/>
    <p:sldId id="338" r:id="rId12"/>
    <p:sldId id="299" r:id="rId13"/>
    <p:sldId id="303" r:id="rId14"/>
    <p:sldId id="304" r:id="rId15"/>
    <p:sldId id="302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3" r:id="rId24"/>
    <p:sldId id="312" r:id="rId25"/>
    <p:sldId id="314" r:id="rId26"/>
    <p:sldId id="315" r:id="rId27"/>
    <p:sldId id="316" r:id="rId28"/>
    <p:sldId id="323" r:id="rId29"/>
    <p:sldId id="320" r:id="rId30"/>
    <p:sldId id="321" r:id="rId31"/>
    <p:sldId id="322" r:id="rId32"/>
    <p:sldId id="324" r:id="rId33"/>
    <p:sldId id="329" r:id="rId34"/>
    <p:sldId id="330" r:id="rId35"/>
    <p:sldId id="332" r:id="rId36"/>
    <p:sldId id="331" r:id="rId37"/>
    <p:sldId id="333" r:id="rId38"/>
    <p:sldId id="328" r:id="rId39"/>
    <p:sldId id="334" r:id="rId4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DIN NEXT™ ARABIC BOLD" panose="020B0803020203050203" pitchFamily="34" charset="-78"/>
      <p:bold r:id="rId46"/>
    </p:embeddedFont>
    <p:embeddedFont>
      <p:font typeface="DIN NEXT™ ARABIC REGULAR" panose="020B0503020203050203" pitchFamily="34" charset="-78"/>
      <p:regular r:id="rId47"/>
    </p:embeddedFont>
    <p:embeddedFont>
      <p:font typeface="Poppins" panose="020B0604020202020204" charset="0"/>
      <p:regular r:id="rId48"/>
      <p:bold r:id="rId49"/>
    </p:embeddedFont>
    <p:embeddedFont>
      <p:font typeface="Poppins Medium" panose="020B0604020202020204" charset="0"/>
      <p:regular r:id="rId50"/>
    </p:embeddedFont>
    <p:embeddedFont>
      <p:font typeface="Roboto Slab" pitchFamily="2" charset="0"/>
      <p:regular r:id="rId51"/>
      <p:bold r:id="rId52"/>
    </p:embeddedFont>
    <p:embeddedFont>
      <p:font typeface="Source Sans Pro" panose="020B050303040302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s Hamarshi" initials="AH" lastIdx="1" clrIdx="0">
    <p:extLst>
      <p:ext uri="{19B8F6BF-5375-455C-9EA6-DF929625EA0E}">
        <p15:presenceInfo xmlns:p15="http://schemas.microsoft.com/office/powerpoint/2012/main" userId="S::hamarshi@mobily.ws::aca0226e-d434-4fe9-af8b-3f8f18c4e7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A01"/>
    <a:srgbClr val="FD5129"/>
    <a:srgbClr val="0091EA"/>
    <a:srgbClr val="26CB6A"/>
    <a:srgbClr val="232B5C"/>
    <a:srgbClr val="E8EAEE"/>
    <a:srgbClr val="75FFEF"/>
    <a:srgbClr val="008A7A"/>
    <a:srgbClr val="7E9DB0"/>
    <a:srgbClr val="212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ECFCF9-EB90-4EA4-BA1D-B0166F391BF1}">
  <a:tblStyle styleId="{83ECFCF9-EB90-4EA4-BA1D-B0166F391B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E74B0BC-8218-4BC4-B384-D648047DA53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07" autoAdjust="0"/>
  </p:normalViewPr>
  <p:slideViewPr>
    <p:cSldViewPr snapToGrid="0">
      <p:cViewPr>
        <p:scale>
          <a:sx n="100" d="100"/>
          <a:sy n="100" d="100"/>
        </p:scale>
        <p:origin x="70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Users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FD5129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2E56-4DFE-BA9C-11321845CEC2}"/>
              </c:ext>
            </c:extLst>
          </c:dPt>
          <c:dPt>
            <c:idx val="1"/>
            <c:bubble3D val="0"/>
            <c:spPr>
              <a:solidFill>
                <a:srgbClr val="232B5C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E56-4DFE-BA9C-11321845CEC2}"/>
              </c:ext>
            </c:extLst>
          </c:dPt>
          <c:dLbls>
            <c:dLbl>
              <c:idx val="0"/>
              <c:layout>
                <c:manualLayout>
                  <c:x val="-0.21108746135328421"/>
                  <c:y val="-0.1634243543647703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56-4DFE-BA9C-11321845CEC2}"/>
                </c:ext>
              </c:extLst>
            </c:dLbl>
            <c:dLbl>
              <c:idx val="1"/>
              <c:layout>
                <c:manualLayout>
                  <c:x val="0.21643656063025021"/>
                  <c:y val="3.50459717175851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56-4DFE-BA9C-11321845CE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Population</c:v>
                </c:pt>
                <c:pt idx="1">
                  <c:v>WhatsApp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34.54</c:v>
                </c:pt>
                <c:pt idx="1">
                  <c:v>26.25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56-4DFE-BA9C-11321845CEC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DIN NEXT™ ARABIC REGULAR" panose="020B0503020203050203" pitchFamily="34" charset="-78"/>
              <a:ea typeface="+mn-ea"/>
              <a:cs typeface="DIN NEXT™ ARABIC REGULAR" panose="020B0503020203050203" pitchFamily="34" charset="-78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7722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7669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1434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6068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73591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413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43123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6628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22688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7684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265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9250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88094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067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5898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618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013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17585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bf1dbd179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bf1dbd179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9275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21640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06208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069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29899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52198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77056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60853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6948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497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1385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0000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10482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5822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03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6226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1115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8970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7716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37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9" r="19"/>
          <a:stretch/>
        </p:blipFill>
        <p:spPr>
          <a:xfrm rot="10800000" flipH="1">
            <a:off x="5952" y="0"/>
            <a:ext cx="91406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572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Char char="◎"/>
              <a:defRPr sz="3600" i="1"/>
            </a:lvl1pPr>
            <a:lvl2pPr marL="914400" lvl="1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○"/>
              <a:defRPr sz="3600" i="1"/>
            </a:lvl2pPr>
            <a:lvl3pPr marL="1371600" lvl="2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◉"/>
              <a:defRPr sz="3600" i="1"/>
            </a:lvl3pPr>
            <a:lvl4pPr marL="1828800" lvl="3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4pPr>
            <a:lvl5pPr marL="2286000" lvl="4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5pPr>
            <a:lvl6pPr marL="2743200" lvl="5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6pPr>
            <a:lvl7pPr marL="3200400" lvl="6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7pPr>
            <a:lvl8pPr marL="3657600" lvl="7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8pPr>
            <a:lvl9pPr marL="4114800" lvl="8" indent="-457200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9pPr>
          </a:lstStyle>
          <a:p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3839646" y="782918"/>
            <a:ext cx="1464573" cy="842707"/>
            <a:chOff x="3593400" y="1729675"/>
            <a:chExt cx="1957200" cy="1123610"/>
          </a:xfrm>
        </p:grpSpPr>
        <p:sp>
          <p:nvSpPr>
            <p:cNvPr id="33" name="Google Shape;33;p4"/>
            <p:cNvSpPr txBox="1"/>
            <p:nvPr/>
          </p:nvSpPr>
          <p:spPr>
            <a:xfrm>
              <a:off x="3593400" y="1729675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 b="1" dirty="0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4025400" y="1760085"/>
              <a:ext cx="1093200" cy="1093200"/>
            </a:xfrm>
            <a:prstGeom prst="ellipse">
              <a:avLst/>
            </a:prstGeom>
            <a:noFill/>
            <a:ln w="9525" cap="flat" cmpd="sng">
              <a:solidFill>
                <a:srgbClr val="CFD8D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90700" y="1925385"/>
              <a:ext cx="762600" cy="762600"/>
            </a:xfrm>
            <a:prstGeom prst="ellipse">
              <a:avLst/>
            </a:prstGeom>
            <a:noFill/>
            <a:ln w="19050" cap="flat" cmpd="sng">
              <a:solidFill>
                <a:srgbClr val="CFD8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6" name="Google Shape;36;p4"/>
          <p:cNvCxnSpPr>
            <a:endCxn id="34" idx="1"/>
          </p:cNvCxnSpPr>
          <p:nvPr/>
        </p:nvCxnSpPr>
        <p:spPr>
          <a:xfrm>
            <a:off x="3750511" y="390297"/>
            <a:ext cx="532200" cy="5355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 rot="10800000">
            <a:off x="4362902" y="436125"/>
            <a:ext cx="209100" cy="369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 rot="10800000" flipH="1">
            <a:off x="4704510" y="351930"/>
            <a:ext cx="347100" cy="474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te pattern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>
          <a:xfrm>
            <a:off x="-26550" y="-14850"/>
            <a:ext cx="9197100" cy="5173200"/>
          </a:xfrm>
          <a:prstGeom prst="rect">
            <a:avLst/>
          </a:prstGeom>
          <a:solidFill>
            <a:srgbClr val="CFD8DC">
              <a:alpha val="4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1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48"/>
            </a:lvl1pPr>
            <a:lvl2pPr marL="313976" indent="0" algn="ctr">
              <a:buNone/>
              <a:defRPr sz="1374"/>
            </a:lvl2pPr>
            <a:lvl3pPr marL="627953" indent="0" algn="ctr">
              <a:buNone/>
              <a:defRPr sz="1236"/>
            </a:lvl3pPr>
            <a:lvl4pPr marL="941929" indent="0" algn="ctr">
              <a:buNone/>
              <a:defRPr sz="1099"/>
            </a:lvl4pPr>
            <a:lvl5pPr marL="1255905" indent="0" algn="ctr">
              <a:buNone/>
              <a:defRPr sz="1099"/>
            </a:lvl5pPr>
            <a:lvl6pPr marL="1569882" indent="0" algn="ctr">
              <a:buNone/>
              <a:defRPr sz="1099"/>
            </a:lvl6pPr>
            <a:lvl7pPr marL="1883858" indent="0" algn="ctr">
              <a:buNone/>
              <a:defRPr sz="1099"/>
            </a:lvl7pPr>
            <a:lvl8pPr marL="2197835" indent="0" algn="ctr">
              <a:buNone/>
              <a:defRPr sz="1099"/>
            </a:lvl8pPr>
            <a:lvl9pPr marL="2511811" indent="0" algn="ctr">
              <a:buNone/>
              <a:defRPr sz="10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70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6" r:id="rId3"/>
    <p:sldLayoutId id="2147483657" r:id="rId4"/>
    <p:sldLayoutId id="2147483659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7.pn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49.png"/><Relationship Id="rId5" Type="http://schemas.openxmlformats.org/officeDocument/2006/relationships/image" Target="../media/image23.png"/><Relationship Id="rId10" Type="http://schemas.openxmlformats.org/officeDocument/2006/relationships/image" Target="../media/image37.svg"/><Relationship Id="rId4" Type="http://schemas.openxmlformats.org/officeDocument/2006/relationships/image" Target="../media/image35.png"/><Relationship Id="rId9" Type="http://schemas.openxmlformats.org/officeDocument/2006/relationships/image" Target="../media/image36.png"/><Relationship Id="rId14" Type="http://schemas.openxmlformats.org/officeDocument/2006/relationships/image" Target="../media/image4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10" Type="http://schemas.openxmlformats.org/officeDocument/2006/relationships/image" Target="../media/image42.svg"/><Relationship Id="rId4" Type="http://schemas.openxmlformats.org/officeDocument/2006/relationships/image" Target="../media/image35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svg"/><Relationship Id="rId9" Type="http://schemas.openxmlformats.org/officeDocument/2006/relationships/image" Target="../media/image59.png"/><Relationship Id="rId14" Type="http://schemas.openxmlformats.org/officeDocument/2006/relationships/image" Target="../media/image6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Relationship Id="rId9" Type="http://schemas.openxmlformats.org/officeDocument/2006/relationships/image" Target="../media/image7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13" Type="http://schemas.openxmlformats.org/officeDocument/2006/relationships/image" Target="../media/image94.png"/><Relationship Id="rId18" Type="http://schemas.openxmlformats.org/officeDocument/2006/relationships/image" Target="../media/image99.svg"/><Relationship Id="rId3" Type="http://schemas.openxmlformats.org/officeDocument/2006/relationships/image" Target="../media/image65.png"/><Relationship Id="rId21" Type="http://schemas.openxmlformats.org/officeDocument/2006/relationships/image" Target="../media/image102.png"/><Relationship Id="rId7" Type="http://schemas.openxmlformats.org/officeDocument/2006/relationships/image" Target="../media/image88.png"/><Relationship Id="rId12" Type="http://schemas.openxmlformats.org/officeDocument/2006/relationships/image" Target="../media/image93.svg"/><Relationship Id="rId17" Type="http://schemas.openxmlformats.org/officeDocument/2006/relationships/image" Target="../media/image9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97.svg"/><Relationship Id="rId20" Type="http://schemas.openxmlformats.org/officeDocument/2006/relationships/image" Target="../media/image10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sv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svg"/><Relationship Id="rId19" Type="http://schemas.openxmlformats.org/officeDocument/2006/relationships/image" Target="../media/image100.png"/><Relationship Id="rId4" Type="http://schemas.openxmlformats.org/officeDocument/2006/relationships/image" Target="../media/image66.svg"/><Relationship Id="rId9" Type="http://schemas.openxmlformats.org/officeDocument/2006/relationships/image" Target="../media/image90.png"/><Relationship Id="rId14" Type="http://schemas.openxmlformats.org/officeDocument/2006/relationships/image" Target="../media/image95.svg"/><Relationship Id="rId22" Type="http://schemas.openxmlformats.org/officeDocument/2006/relationships/image" Target="../media/image103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svg"/><Relationship Id="rId5" Type="http://schemas.openxmlformats.org/officeDocument/2006/relationships/image" Target="../media/image107.png"/><Relationship Id="rId4" Type="http://schemas.openxmlformats.org/officeDocument/2006/relationships/image" Target="../media/image10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3" Type="http://schemas.openxmlformats.org/officeDocument/2006/relationships/image" Target="../media/image71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1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11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3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7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0.png"/><Relationship Id="rId5" Type="http://schemas.openxmlformats.org/officeDocument/2006/relationships/image" Target="../media/image22.png"/><Relationship Id="rId10" Type="http://schemas.openxmlformats.org/officeDocument/2006/relationships/image" Target="../media/image29.svg"/><Relationship Id="rId4" Type="http://schemas.openxmlformats.org/officeDocument/2006/relationships/image" Target="../media/image21.pn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40.svg"/><Relationship Id="rId5" Type="http://schemas.openxmlformats.org/officeDocument/2006/relationships/image" Target="../media/image23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BE5164E-EFAA-48B0-BF64-EF606964237A}"/>
              </a:ext>
            </a:extLst>
          </p:cNvPr>
          <p:cNvSpPr/>
          <p:nvPr/>
        </p:nvSpPr>
        <p:spPr>
          <a:xfrm>
            <a:off x="1200015" y="2381790"/>
            <a:ext cx="66865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JO" sz="2200" kern="10000" spc="113" dirty="0">
                <a:solidFill>
                  <a:srgbClr val="E64528"/>
                </a:solidFill>
                <a:latin typeface="DIN NEXT™ ARABIC REGULAR" panose="020B0503020203050203" pitchFamily="34" charset="-78"/>
                <a:ea typeface="Cambria" panose="02040503050406030204" pitchFamily="18" charset="0"/>
                <a:cs typeface="DIN NEXT™ ARABIC REGULAR" panose="020B0503020203050203" pitchFamily="34" charset="-78"/>
              </a:rPr>
              <a:t>واجهة برمجة تطبيقات</a:t>
            </a:r>
            <a:r>
              <a:rPr lang="en-US" sz="2200" kern="10000" spc="113" dirty="0">
                <a:solidFill>
                  <a:srgbClr val="E64528"/>
                </a:solidFill>
                <a:latin typeface="DIN NEXT™ ARABIC REGULAR" panose="020B0503020203050203" pitchFamily="34" charset="-78"/>
                <a:ea typeface="Cambria" panose="02040503050406030204" pitchFamily="18" charset="0"/>
                <a:cs typeface="DIN NEXT™ ARABIC REGULAR" panose="020B0503020203050203" pitchFamily="34" charset="-78"/>
              </a:rPr>
              <a:t> WHATSAPP </a:t>
            </a:r>
            <a:r>
              <a:rPr lang="ar-JO" sz="2200" kern="10000" spc="113" dirty="0">
                <a:solidFill>
                  <a:srgbClr val="E64528"/>
                </a:solidFill>
                <a:latin typeface="DIN NEXT™ ARABIC REGULAR" panose="020B0503020203050203" pitchFamily="34" charset="-78"/>
                <a:ea typeface="Cambria" panose="02040503050406030204" pitchFamily="18" charset="0"/>
                <a:cs typeface="DIN NEXT™ ARABIC REGULAR" panose="020B0503020203050203" pitchFamily="34" charset="-78"/>
              </a:rPr>
              <a:t>للأعمال</a:t>
            </a:r>
            <a:endParaRPr lang="en-US" sz="2200" kern="10000" spc="113" dirty="0">
              <a:solidFill>
                <a:srgbClr val="E64528"/>
              </a:solidFill>
              <a:latin typeface="DIN NEXT™ ARABIC REGULAR" panose="020B0503020203050203" pitchFamily="34" charset="-78"/>
              <a:ea typeface="Cambria" panose="02040503050406030204" pitchFamily="18" charset="0"/>
              <a:cs typeface="DIN NEXT™ ARABIC REGULAR" panose="020B0503020203050203" pitchFamily="34" charset="-7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62C350-EB86-4598-863C-E512466C091C}"/>
              </a:ext>
            </a:extLst>
          </p:cNvPr>
          <p:cNvGrpSpPr/>
          <p:nvPr/>
        </p:nvGrpSpPr>
        <p:grpSpPr>
          <a:xfrm>
            <a:off x="3577096" y="3045419"/>
            <a:ext cx="1989808" cy="530412"/>
            <a:chOff x="3179429" y="2701914"/>
            <a:chExt cx="1989808" cy="53041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5500F3-543B-4CC4-88BE-97E282F61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9429" y="2701914"/>
              <a:ext cx="966194" cy="37089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A0B67F-A6A4-4D1F-9F30-D80320029C66}"/>
                </a:ext>
              </a:extLst>
            </p:cNvPr>
            <p:cNvSpPr txBox="1"/>
            <p:nvPr/>
          </p:nvSpPr>
          <p:spPr>
            <a:xfrm>
              <a:off x="4203045" y="2764826"/>
              <a:ext cx="346797" cy="4675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38" b="1" spc="113" dirty="0">
                  <a:solidFill>
                    <a:srgbClr val="232B5C"/>
                  </a:solidFill>
                  <a:latin typeface="Poppins Medium" panose="00000600000000000000" pitchFamily="50" charset="0"/>
                  <a:ea typeface="Cambria" panose="02040503050406030204" pitchFamily="18" charset="0"/>
                </a:rPr>
                <a:t>+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9092F563-0859-404E-BA5E-8A7F3B637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45396" y="2706445"/>
              <a:ext cx="423841" cy="42384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E97D9AE-1FA1-40C5-802D-9B41C18F303B}"/>
              </a:ext>
            </a:extLst>
          </p:cNvPr>
          <p:cNvSpPr txBox="1"/>
          <p:nvPr/>
        </p:nvSpPr>
        <p:spPr>
          <a:xfrm>
            <a:off x="2575633" y="1735459"/>
            <a:ext cx="3935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JO" sz="3600" b="1" kern="10000" spc="113" dirty="0">
                <a:solidFill>
                  <a:srgbClr val="232B5C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كتيب شروحات</a:t>
            </a:r>
            <a:endParaRPr lang="en-US" sz="3600"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5954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أنواع منتجات</a:t>
            </a:r>
            <a:endParaRPr lang="en" b="1" i="0" dirty="0">
              <a:solidFill>
                <a:srgbClr val="FD5129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0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</a:t>
            </a:r>
            <a:endParaRPr b="1" i="0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10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81CDD69-F352-4CA2-BDEB-86818A374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682" y="1023686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36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A4D0FD7-A742-4BAF-B7FE-79BE9E8EF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673427"/>
              </p:ext>
            </p:extLst>
          </p:nvPr>
        </p:nvGraphicFramePr>
        <p:xfrm>
          <a:off x="85724" y="1579497"/>
          <a:ext cx="8867360" cy="321658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01628705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478727426"/>
                    </a:ext>
                  </a:extLst>
                </a:gridCol>
                <a:gridCol w="2343150">
                  <a:extLst>
                    <a:ext uri="{9D8B030D-6E8A-4147-A177-3AD203B41FA5}">
                      <a16:colId xmlns:a16="http://schemas.microsoft.com/office/drawing/2014/main" val="1655824463"/>
                    </a:ext>
                  </a:extLst>
                </a:gridCol>
                <a:gridCol w="1828385">
                  <a:extLst>
                    <a:ext uri="{9D8B030D-6E8A-4147-A177-3AD203B41FA5}">
                      <a16:colId xmlns:a16="http://schemas.microsoft.com/office/drawing/2014/main" val="193800126"/>
                    </a:ext>
                  </a:extLst>
                </a:gridCol>
              </a:tblGrid>
              <a:tr h="526263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JO" sz="1400" b="0" i="0" u="none" strike="noStrike" cap="none" dirty="0">
                          <a:solidFill>
                            <a:schemeClr val="bg1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واتس اب اعمال </a:t>
                      </a:r>
                      <a:r>
                        <a:rPr lang="en-US" sz="1400" b="0" i="0" u="none" strike="noStrike" cap="none" dirty="0">
                          <a:solidFill>
                            <a:schemeClr val="bg1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API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JO" sz="1400" b="0" i="0" u="none" strike="noStrike" cap="none" dirty="0">
                          <a:solidFill>
                            <a:schemeClr val="bg1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واتس اب اعمال</a:t>
                      </a:r>
                      <a:endParaRPr lang="en-US" sz="1400" b="0" i="0" u="none" strike="noStrike" cap="none" dirty="0">
                        <a:solidFill>
                          <a:schemeClr val="bg1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chemeClr val="bg1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واتس اب الافراد</a:t>
                      </a:r>
                      <a:endParaRPr lang="en-US" sz="1400" b="0" i="0" u="none" strike="noStrike" cap="none" dirty="0">
                        <a:solidFill>
                          <a:schemeClr val="bg1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chemeClr val="bg1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المعاير</a:t>
                      </a:r>
                      <a:endParaRPr lang="en-US" sz="1400" b="0" i="0" u="none" strike="noStrike" cap="none" dirty="0">
                        <a:solidFill>
                          <a:schemeClr val="bg1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2765054"/>
                  </a:ext>
                </a:extLst>
              </a:tr>
              <a:tr h="323115"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للشركات المتوسطة والكبيرة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للشركات الصغير 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شخصي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الاستخدام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923063"/>
                  </a:ext>
                </a:extLst>
              </a:tr>
              <a:tr h="323115"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الربط مع النظام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871295"/>
                  </a:ext>
                </a:extLst>
              </a:tr>
              <a:tr h="406452"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عدد غير محدود من العملاء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عدد قليل ومحدود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لا يوجد فقط عائله واصدقاء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عدد العملاء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947500"/>
                  </a:ext>
                </a:extLst>
              </a:tr>
              <a:tr h="318339"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واجهة تحكم 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502002"/>
                  </a:ext>
                </a:extLst>
              </a:tr>
              <a:tr h="344526"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عدد غير محدود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مستخدم واحد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مستخدم واحد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عدد المستخدمين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9069"/>
                  </a:ext>
                </a:extLst>
              </a:tr>
              <a:tr h="342138"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الرد الالي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38244"/>
                  </a:ext>
                </a:extLst>
              </a:tr>
              <a:tr h="301650"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الموزعين المعتمدين لدى الواتس اب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متجر التطبيقات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متجر التطبيقات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كيفية الحصول عليه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938277"/>
                  </a:ext>
                </a:extLst>
              </a:tr>
              <a:tr h="327837"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مدفوع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مجاني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 dirty="0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مجاني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400" b="0" i="0" u="none" strike="noStrike" cap="none">
                          <a:solidFill>
                            <a:srgbClr val="232B5C"/>
                          </a:solidFill>
                          <a:latin typeface="DIN NEXT™ ARABIC REGULAR" panose="020B0503020203050203" pitchFamily="34" charset="-78"/>
                          <a:ea typeface="Source Sans Pro"/>
                          <a:cs typeface="DIN NEXT™ ARABIC REGULAR" panose="020B0503020203050203" pitchFamily="34" charset="-78"/>
                          <a:sym typeface="Arial"/>
                        </a:rPr>
                        <a:t>التكلفة</a:t>
                      </a:r>
                      <a:endParaRPr lang="en-US" sz="1400" b="0" i="0" u="none" strike="noStrike" cap="none" dirty="0">
                        <a:solidFill>
                          <a:srgbClr val="232B5C"/>
                        </a:solidFill>
                        <a:latin typeface="DIN NEXT™ ARABIC REGULAR" panose="020B0503020203050203" pitchFamily="34" charset="-78"/>
                        <a:ea typeface="Source Sans Pro"/>
                        <a:cs typeface="DIN NEXT™ ARABIC REGULAR" panose="020B0503020203050203" pitchFamily="34" charset="-78"/>
                        <a:sym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97598"/>
                  </a:ext>
                </a:extLst>
              </a:tr>
            </a:tbl>
          </a:graphicData>
        </a:graphic>
      </p:graphicFrame>
      <p:pic>
        <p:nvPicPr>
          <p:cNvPr id="4" name="Graphic 3">
            <a:extLst>
              <a:ext uri="{FF2B5EF4-FFF2-40B4-BE49-F238E27FC236}">
                <a16:creationId xmlns:a16="http://schemas.microsoft.com/office/drawing/2014/main" id="{74E97079-9432-4F12-B2C1-DA2A60D9F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5192" y="3192182"/>
            <a:ext cx="272449" cy="27244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EAF56BB-5916-4CFB-8246-88CABCB66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1673" y="3192182"/>
            <a:ext cx="272449" cy="27244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5B71E214-D885-4DA8-B04B-0487007080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77186" y="3192182"/>
            <a:ext cx="272449" cy="272449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1D63EB2-11E4-4054-8E60-1961D1890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012" y="3871513"/>
            <a:ext cx="272450" cy="27245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38207FC-6ABC-4301-A04A-32D5F0D23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77186" y="3851809"/>
            <a:ext cx="272450" cy="27245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22885047-D763-46C7-84E2-13F4064CDE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95192" y="3851810"/>
            <a:ext cx="272450" cy="2724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AFE4BD9-1C7F-4B1E-B065-8ABD4E272943}"/>
              </a:ext>
            </a:extLst>
          </p:cNvPr>
          <p:cNvSpPr txBox="1"/>
          <p:nvPr/>
        </p:nvSpPr>
        <p:spPr>
          <a:xfrm>
            <a:off x="3757276" y="655983"/>
            <a:ext cx="46005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r" rtl="1">
              <a:buClr>
                <a:schemeClr val="accent1"/>
              </a:buClr>
              <a:buSzPts val="2000"/>
              <a:buFont typeface="Roboto Slab"/>
              <a:buNone/>
              <a:defRPr sz="2000" b="1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defRPr>
            </a:lvl1pPr>
            <a:lvl2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ar-JO" dirty="0"/>
              <a:t>منتجات </a:t>
            </a:r>
            <a:r>
              <a:rPr lang="en" dirty="0"/>
              <a:t>WHATSAPP</a:t>
            </a:r>
            <a:endParaRPr lang="en-US" dirty="0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F6A788DC-2D3C-4DDF-A800-951E74972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012" y="2453055"/>
            <a:ext cx="272450" cy="27245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BFB30E0B-E6FB-4C89-A855-B40AFF02F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77186" y="2453055"/>
            <a:ext cx="272450" cy="27245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59A1367B-79D3-418F-BC4F-381924B54E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95192" y="2443204"/>
            <a:ext cx="272450" cy="27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26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كيف يعمل</a:t>
            </a:r>
            <a:endParaRPr lang="en" b="1" i="0" dirty="0">
              <a:solidFill>
                <a:srgbClr val="FD5129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0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 BUSINESS API.</a:t>
            </a:r>
            <a:endParaRPr b="1" i="0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12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81CDD69-F352-4CA2-BDEB-86818A374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682" y="1023686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46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"/>
          <p:cNvSpPr txBox="1">
            <a:spLocks noGrp="1"/>
          </p:cNvSpPr>
          <p:nvPr>
            <p:ph type="body" idx="4294967295"/>
          </p:nvPr>
        </p:nvSpPr>
        <p:spPr>
          <a:xfrm>
            <a:off x="4088896" y="612577"/>
            <a:ext cx="4101900" cy="41974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highlight>
                  <a:schemeClr val="lt2"/>
                </a:highlight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Customer care</a:t>
            </a:r>
          </a:p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العميل يبادر في افتتاح المحادثة</a:t>
            </a:r>
            <a:endParaRPr lang="en-US" sz="2000" dirty="0">
              <a:solidFill>
                <a:srgbClr val="232B5C"/>
              </a:solidFill>
              <a:highlight>
                <a:schemeClr val="lt2"/>
              </a:highlight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  <a:p>
            <a:pPr marL="0" indent="0" algn="r" rtl="1">
              <a:buNone/>
            </a:pPr>
            <a:endParaRPr lang="ar-JO" sz="2000" dirty="0">
              <a:solidFill>
                <a:srgbClr val="232B5C"/>
              </a:solidFill>
              <a:highlight>
                <a:schemeClr val="lt2"/>
              </a:highlight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  <a:p>
            <a:pPr marL="342900" indent="-342900" algn="r" rtl="1"/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يتم تفعيل جلسة لمدة 24 ساعة من وقت تلقي اخر رساله من العميل</a:t>
            </a:r>
          </a:p>
          <a:p>
            <a:pPr marL="342900" indent="-342900" algn="r" rtl="1"/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عند افتتاح الجلسة تكون الشركة غير مقيدة في نص.</a:t>
            </a:r>
          </a:p>
          <a:p>
            <a:pPr marL="342900" indent="-342900" algn="r" rtl="1"/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عند انتهاء الجلسة , لا يمكن للشركة من ارسال الرسائل لعملائها الا من خلال رسائل القوالب المعرفة مسبقا لدى شركة الواتس اب.</a:t>
            </a:r>
            <a:endParaRPr lang="en-US" sz="2000" dirty="0">
              <a:solidFill>
                <a:srgbClr val="232B5C"/>
              </a:solidFill>
              <a:highlight>
                <a:schemeClr val="lt2"/>
              </a:highlight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51" name="Google Shape;351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13</a:t>
            </a:fld>
            <a:endParaRPr dirty="0">
              <a:solidFill>
                <a:srgbClr val="FD5129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0DE4340-FCF5-41F3-BDDC-F2A6076103D7}"/>
              </a:ext>
            </a:extLst>
          </p:cNvPr>
          <p:cNvGrpSpPr/>
          <p:nvPr/>
        </p:nvGrpSpPr>
        <p:grpSpPr>
          <a:xfrm>
            <a:off x="884485" y="531674"/>
            <a:ext cx="2122941" cy="4403401"/>
            <a:chOff x="5456485" y="531674"/>
            <a:chExt cx="2122941" cy="44034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95461A3-5F73-4F11-8D4D-BC85CEC0A8A2}"/>
                </a:ext>
              </a:extLst>
            </p:cNvPr>
            <p:cNvGrpSpPr/>
            <p:nvPr/>
          </p:nvGrpSpPr>
          <p:grpSpPr>
            <a:xfrm>
              <a:off x="5456485" y="531674"/>
              <a:ext cx="2122941" cy="4403401"/>
              <a:chOff x="5349805" y="366530"/>
              <a:chExt cx="2122941" cy="440340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9BEEFE0-B0E9-424A-A285-1B8E4F1567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87953"/>
              <a:stretch/>
            </p:blipFill>
            <p:spPr>
              <a:xfrm>
                <a:off x="5412730" y="3712861"/>
                <a:ext cx="2019150" cy="540540"/>
              </a:xfrm>
              <a:prstGeom prst="rect">
                <a:avLst/>
              </a:prstGeom>
            </p:spPr>
          </p:pic>
          <p:pic>
            <p:nvPicPr>
              <p:cNvPr id="12" name="Picture 4" descr="Default WhatsApp Dark Theme Wallpaper. | Chat wallpaper whatsapp, Purple  wallpaper iphone, Wallpaper wa">
                <a:extLst>
                  <a:ext uri="{FF2B5EF4-FFF2-40B4-BE49-F238E27FC236}">
                    <a16:creationId xmlns:a16="http://schemas.microsoft.com/office/drawing/2014/main" id="{881D5380-D88D-4F2D-8DE5-A7D70B4AB6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068" b="1"/>
              <a:stretch/>
            </p:blipFill>
            <p:spPr bwMode="auto">
              <a:xfrm>
                <a:off x="5413746" y="736809"/>
                <a:ext cx="2019149" cy="29760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84B47A8-B3E2-45BB-9EC4-4920B8A7A9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-4" b="90019"/>
              <a:stretch/>
            </p:blipFill>
            <p:spPr>
              <a:xfrm>
                <a:off x="5413234" y="768229"/>
                <a:ext cx="2011247" cy="446210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FE5F003-C719-4C9D-AE5E-29D9FB093E4B}"/>
                  </a:ext>
                </a:extLst>
              </p:cNvPr>
              <p:cNvSpPr/>
              <p:nvPr/>
            </p:nvSpPr>
            <p:spPr>
              <a:xfrm>
                <a:off x="5549620" y="991355"/>
                <a:ext cx="198589" cy="1985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A52F98F-E647-42A1-A384-AC89342B86A3}"/>
                  </a:ext>
                </a:extLst>
              </p:cNvPr>
              <p:cNvSpPr/>
              <p:nvPr/>
            </p:nvSpPr>
            <p:spPr>
              <a:xfrm>
                <a:off x="5773037" y="1016431"/>
                <a:ext cx="520259" cy="144746"/>
              </a:xfrm>
              <a:prstGeom prst="rect">
                <a:avLst/>
              </a:prstGeom>
              <a:solidFill>
                <a:srgbClr val="232D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E25D6736-BA96-4779-926F-262ACF5707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1664" t="5871" r="43603" b="92185"/>
              <a:stretch/>
            </p:blipFill>
            <p:spPr>
              <a:xfrm>
                <a:off x="6159992" y="1063722"/>
                <a:ext cx="70052" cy="63959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5F1B5E-E261-4F4C-BE9A-12951C61424B}"/>
                  </a:ext>
                </a:extLst>
              </p:cNvPr>
              <p:cNvSpPr txBox="1"/>
              <p:nvPr/>
            </p:nvSpPr>
            <p:spPr>
              <a:xfrm>
                <a:off x="5678256" y="996471"/>
                <a:ext cx="58681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>
                    <a:solidFill>
                      <a:schemeClr val="bg1"/>
                    </a:solidFill>
                  </a:rPr>
                  <a:t>TAQNYAT</a:t>
                </a: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E6659B16-4441-421B-80F6-E4D100F5B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81940" y="1032859"/>
                <a:ext cx="133947" cy="133947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E26D23A-9E3F-424E-8B17-867F775E4AE5}"/>
                  </a:ext>
                </a:extLst>
              </p:cNvPr>
              <p:cNvSpPr/>
              <p:nvPr/>
            </p:nvSpPr>
            <p:spPr>
              <a:xfrm>
                <a:off x="5410349" y="768563"/>
                <a:ext cx="1122747" cy="169384"/>
              </a:xfrm>
              <a:prstGeom prst="rect">
                <a:avLst/>
              </a:prstGeom>
              <a:solidFill>
                <a:srgbClr val="0F1E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4DBAD39-2E91-4145-AB3D-A2410F8833C8}"/>
                  </a:ext>
                </a:extLst>
              </p:cNvPr>
              <p:cNvSpPr/>
              <p:nvPr/>
            </p:nvSpPr>
            <p:spPr>
              <a:xfrm>
                <a:off x="5353200" y="4250178"/>
                <a:ext cx="2076300" cy="998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oogle Shape;352;p33">
                <a:extLst>
                  <a:ext uri="{FF2B5EF4-FFF2-40B4-BE49-F238E27FC236}">
                    <a16:creationId xmlns:a16="http://schemas.microsoft.com/office/drawing/2014/main" id="{D2FB8565-769E-48B8-AA49-A8C6CC084BBD}"/>
                  </a:ext>
                </a:extLst>
              </p:cNvPr>
              <p:cNvGrpSpPr/>
              <p:nvPr/>
            </p:nvGrpSpPr>
            <p:grpSpPr>
              <a:xfrm>
                <a:off x="5349805" y="366530"/>
                <a:ext cx="2122941" cy="4403401"/>
                <a:chOff x="2547150" y="238125"/>
                <a:chExt cx="2525675" cy="5238750"/>
              </a:xfrm>
            </p:grpSpPr>
            <p:sp>
              <p:nvSpPr>
                <p:cNvPr id="29" name="Google Shape;353;p33">
                  <a:extLst>
                    <a:ext uri="{FF2B5EF4-FFF2-40B4-BE49-F238E27FC236}">
                      <a16:creationId xmlns:a16="http://schemas.microsoft.com/office/drawing/2014/main" id="{E3E41AA0-839A-4A61-AB95-E510C5F4420D}"/>
                    </a:ext>
                  </a:extLst>
                </p:cNvPr>
                <p:cNvSpPr/>
                <p:nvPr/>
              </p:nvSpPr>
              <p:spPr>
                <a:xfrm>
                  <a:off x="2547150" y="238125"/>
                  <a:ext cx="2525675" cy="52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27" h="209550" extrusionOk="0">
                      <a:moveTo>
                        <a:pt x="98629" y="18886"/>
                      </a:moveTo>
                      <a:lnTo>
                        <a:pt x="98629" y="190364"/>
                      </a:lnTo>
                      <a:lnTo>
                        <a:pt x="2398" y="190364"/>
                      </a:lnTo>
                      <a:lnTo>
                        <a:pt x="2398" y="18886"/>
                      </a:lnTo>
                      <a:close/>
                      <a:moveTo>
                        <a:pt x="10343" y="0"/>
                      </a:moveTo>
                      <a:lnTo>
                        <a:pt x="9293" y="75"/>
                      </a:lnTo>
                      <a:lnTo>
                        <a:pt x="8244" y="225"/>
                      </a:lnTo>
                      <a:lnTo>
                        <a:pt x="7270" y="450"/>
                      </a:lnTo>
                      <a:lnTo>
                        <a:pt x="6295" y="824"/>
                      </a:lnTo>
                      <a:lnTo>
                        <a:pt x="5396" y="1274"/>
                      </a:lnTo>
                      <a:lnTo>
                        <a:pt x="4572" y="1799"/>
                      </a:lnTo>
                      <a:lnTo>
                        <a:pt x="3747" y="2398"/>
                      </a:lnTo>
                      <a:lnTo>
                        <a:pt x="2998" y="3073"/>
                      </a:lnTo>
                      <a:lnTo>
                        <a:pt x="2323" y="3747"/>
                      </a:lnTo>
                      <a:lnTo>
                        <a:pt x="1724" y="4572"/>
                      </a:lnTo>
                      <a:lnTo>
                        <a:pt x="1199" y="5396"/>
                      </a:lnTo>
                      <a:lnTo>
                        <a:pt x="824" y="6370"/>
                      </a:lnTo>
                      <a:lnTo>
                        <a:pt x="450" y="7270"/>
                      </a:lnTo>
                      <a:lnTo>
                        <a:pt x="225" y="8319"/>
                      </a:lnTo>
                      <a:lnTo>
                        <a:pt x="0" y="9293"/>
                      </a:lnTo>
                      <a:lnTo>
                        <a:pt x="0" y="10343"/>
                      </a:lnTo>
                      <a:lnTo>
                        <a:pt x="0" y="199207"/>
                      </a:lnTo>
                      <a:lnTo>
                        <a:pt x="0" y="200257"/>
                      </a:lnTo>
                      <a:lnTo>
                        <a:pt x="225" y="201231"/>
                      </a:lnTo>
                      <a:lnTo>
                        <a:pt x="450" y="202280"/>
                      </a:lnTo>
                      <a:lnTo>
                        <a:pt x="824" y="203180"/>
                      </a:lnTo>
                      <a:lnTo>
                        <a:pt x="1199" y="204154"/>
                      </a:lnTo>
                      <a:lnTo>
                        <a:pt x="1724" y="204978"/>
                      </a:lnTo>
                      <a:lnTo>
                        <a:pt x="2323" y="205803"/>
                      </a:lnTo>
                      <a:lnTo>
                        <a:pt x="2998" y="206477"/>
                      </a:lnTo>
                      <a:lnTo>
                        <a:pt x="3747" y="207152"/>
                      </a:lnTo>
                      <a:lnTo>
                        <a:pt x="4572" y="207751"/>
                      </a:lnTo>
                      <a:lnTo>
                        <a:pt x="5396" y="208276"/>
                      </a:lnTo>
                      <a:lnTo>
                        <a:pt x="6295" y="208726"/>
                      </a:lnTo>
                      <a:lnTo>
                        <a:pt x="7270" y="209100"/>
                      </a:lnTo>
                      <a:lnTo>
                        <a:pt x="8244" y="209325"/>
                      </a:lnTo>
                      <a:lnTo>
                        <a:pt x="9293" y="209475"/>
                      </a:lnTo>
                      <a:lnTo>
                        <a:pt x="10343" y="209550"/>
                      </a:lnTo>
                      <a:lnTo>
                        <a:pt x="90610" y="209550"/>
                      </a:lnTo>
                      <a:lnTo>
                        <a:pt x="91659" y="209475"/>
                      </a:lnTo>
                      <a:lnTo>
                        <a:pt x="92708" y="209325"/>
                      </a:lnTo>
                      <a:lnTo>
                        <a:pt x="93682" y="209100"/>
                      </a:lnTo>
                      <a:lnTo>
                        <a:pt x="94657" y="208726"/>
                      </a:lnTo>
                      <a:lnTo>
                        <a:pt x="95556" y="208276"/>
                      </a:lnTo>
                      <a:lnTo>
                        <a:pt x="96455" y="207751"/>
                      </a:lnTo>
                      <a:lnTo>
                        <a:pt x="97205" y="207152"/>
                      </a:lnTo>
                      <a:lnTo>
                        <a:pt x="97954" y="206477"/>
                      </a:lnTo>
                      <a:lnTo>
                        <a:pt x="98629" y="205803"/>
                      </a:lnTo>
                      <a:lnTo>
                        <a:pt x="99228" y="204978"/>
                      </a:lnTo>
                      <a:lnTo>
                        <a:pt x="99753" y="204154"/>
                      </a:lnTo>
                      <a:lnTo>
                        <a:pt x="100203" y="203180"/>
                      </a:lnTo>
                      <a:lnTo>
                        <a:pt x="100577" y="202280"/>
                      </a:lnTo>
                      <a:lnTo>
                        <a:pt x="100802" y="201231"/>
                      </a:lnTo>
                      <a:lnTo>
                        <a:pt x="100952" y="200257"/>
                      </a:lnTo>
                      <a:lnTo>
                        <a:pt x="101027" y="199207"/>
                      </a:lnTo>
                      <a:lnTo>
                        <a:pt x="101027" y="10343"/>
                      </a:lnTo>
                      <a:lnTo>
                        <a:pt x="100952" y="9293"/>
                      </a:lnTo>
                      <a:lnTo>
                        <a:pt x="100802" y="8319"/>
                      </a:lnTo>
                      <a:lnTo>
                        <a:pt x="100577" y="7270"/>
                      </a:lnTo>
                      <a:lnTo>
                        <a:pt x="100203" y="6370"/>
                      </a:lnTo>
                      <a:lnTo>
                        <a:pt x="99753" y="5396"/>
                      </a:lnTo>
                      <a:lnTo>
                        <a:pt x="99228" y="4572"/>
                      </a:lnTo>
                      <a:lnTo>
                        <a:pt x="98629" y="3747"/>
                      </a:lnTo>
                      <a:lnTo>
                        <a:pt x="97954" y="3073"/>
                      </a:lnTo>
                      <a:lnTo>
                        <a:pt x="97205" y="2398"/>
                      </a:lnTo>
                      <a:lnTo>
                        <a:pt x="96455" y="1799"/>
                      </a:lnTo>
                      <a:lnTo>
                        <a:pt x="95556" y="1274"/>
                      </a:lnTo>
                      <a:lnTo>
                        <a:pt x="94657" y="824"/>
                      </a:lnTo>
                      <a:lnTo>
                        <a:pt x="93682" y="450"/>
                      </a:lnTo>
                      <a:lnTo>
                        <a:pt x="92708" y="225"/>
                      </a:lnTo>
                      <a:lnTo>
                        <a:pt x="91659" y="75"/>
                      </a:lnTo>
                      <a:lnTo>
                        <a:pt x="9061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54;p33">
                  <a:extLst>
                    <a:ext uri="{FF2B5EF4-FFF2-40B4-BE49-F238E27FC236}">
                      <a16:creationId xmlns:a16="http://schemas.microsoft.com/office/drawing/2014/main" id="{A1010661-D973-4040-92B9-4630DE4903F6}"/>
                    </a:ext>
                  </a:extLst>
                </p:cNvPr>
                <p:cNvSpPr/>
                <p:nvPr/>
              </p:nvSpPr>
              <p:spPr>
                <a:xfrm>
                  <a:off x="3557025" y="5147100"/>
                  <a:ext cx="504050" cy="17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2" h="7196" extrusionOk="0">
                      <a:moveTo>
                        <a:pt x="3598" y="0"/>
                      </a:moveTo>
                      <a:lnTo>
                        <a:pt x="2849" y="75"/>
                      </a:lnTo>
                      <a:lnTo>
                        <a:pt x="2174" y="300"/>
                      </a:lnTo>
                      <a:lnTo>
                        <a:pt x="1575" y="600"/>
                      </a:lnTo>
                      <a:lnTo>
                        <a:pt x="1050" y="1050"/>
                      </a:lnTo>
                      <a:lnTo>
                        <a:pt x="600" y="1574"/>
                      </a:lnTo>
                      <a:lnTo>
                        <a:pt x="301" y="2174"/>
                      </a:lnTo>
                      <a:lnTo>
                        <a:pt x="76" y="2848"/>
                      </a:lnTo>
                      <a:lnTo>
                        <a:pt x="1" y="3598"/>
                      </a:lnTo>
                      <a:lnTo>
                        <a:pt x="76" y="4347"/>
                      </a:lnTo>
                      <a:lnTo>
                        <a:pt x="301" y="5022"/>
                      </a:lnTo>
                      <a:lnTo>
                        <a:pt x="600" y="5621"/>
                      </a:lnTo>
                      <a:lnTo>
                        <a:pt x="1050" y="6146"/>
                      </a:lnTo>
                      <a:lnTo>
                        <a:pt x="1575" y="6596"/>
                      </a:lnTo>
                      <a:lnTo>
                        <a:pt x="2174" y="6896"/>
                      </a:lnTo>
                      <a:lnTo>
                        <a:pt x="2849" y="7120"/>
                      </a:lnTo>
                      <a:lnTo>
                        <a:pt x="3598" y="7195"/>
                      </a:lnTo>
                      <a:lnTo>
                        <a:pt x="16639" y="7195"/>
                      </a:lnTo>
                      <a:lnTo>
                        <a:pt x="17313" y="7120"/>
                      </a:lnTo>
                      <a:lnTo>
                        <a:pt x="17988" y="6896"/>
                      </a:lnTo>
                      <a:lnTo>
                        <a:pt x="18587" y="6596"/>
                      </a:lnTo>
                      <a:lnTo>
                        <a:pt x="19112" y="6146"/>
                      </a:lnTo>
                      <a:lnTo>
                        <a:pt x="19562" y="5621"/>
                      </a:lnTo>
                      <a:lnTo>
                        <a:pt x="19861" y="5022"/>
                      </a:lnTo>
                      <a:lnTo>
                        <a:pt x="20086" y="4347"/>
                      </a:lnTo>
                      <a:lnTo>
                        <a:pt x="20161" y="3598"/>
                      </a:lnTo>
                      <a:lnTo>
                        <a:pt x="20086" y="2848"/>
                      </a:lnTo>
                      <a:lnTo>
                        <a:pt x="19861" y="2174"/>
                      </a:lnTo>
                      <a:lnTo>
                        <a:pt x="19562" y="1574"/>
                      </a:lnTo>
                      <a:lnTo>
                        <a:pt x="19112" y="1050"/>
                      </a:lnTo>
                      <a:lnTo>
                        <a:pt x="18587" y="600"/>
                      </a:lnTo>
                      <a:lnTo>
                        <a:pt x="17988" y="300"/>
                      </a:lnTo>
                      <a:lnTo>
                        <a:pt x="17313" y="75"/>
                      </a:lnTo>
                      <a:lnTo>
                        <a:pt x="1663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55;p33">
                  <a:extLst>
                    <a:ext uri="{FF2B5EF4-FFF2-40B4-BE49-F238E27FC236}">
                      <a16:creationId xmlns:a16="http://schemas.microsoft.com/office/drawing/2014/main" id="{41C44BC2-30C1-4E95-ADE4-698B719E7C36}"/>
                    </a:ext>
                  </a:extLst>
                </p:cNvPr>
                <p:cNvSpPr/>
                <p:nvPr/>
              </p:nvSpPr>
              <p:spPr>
                <a:xfrm>
                  <a:off x="3008050" y="423600"/>
                  <a:ext cx="99325" cy="9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3" h="3973" extrusionOk="0">
                      <a:moveTo>
                        <a:pt x="2024" y="1"/>
                      </a:moveTo>
                      <a:lnTo>
                        <a:pt x="1575" y="76"/>
                      </a:lnTo>
                      <a:lnTo>
                        <a:pt x="1200" y="151"/>
                      </a:lnTo>
                      <a:lnTo>
                        <a:pt x="900" y="375"/>
                      </a:lnTo>
                      <a:lnTo>
                        <a:pt x="600" y="600"/>
                      </a:lnTo>
                      <a:lnTo>
                        <a:pt x="375" y="900"/>
                      </a:lnTo>
                      <a:lnTo>
                        <a:pt x="151" y="1200"/>
                      </a:lnTo>
                      <a:lnTo>
                        <a:pt x="76" y="1575"/>
                      </a:lnTo>
                      <a:lnTo>
                        <a:pt x="1" y="2024"/>
                      </a:lnTo>
                      <a:lnTo>
                        <a:pt x="76" y="2399"/>
                      </a:lnTo>
                      <a:lnTo>
                        <a:pt x="151" y="2774"/>
                      </a:lnTo>
                      <a:lnTo>
                        <a:pt x="375" y="3073"/>
                      </a:lnTo>
                      <a:lnTo>
                        <a:pt x="600" y="3373"/>
                      </a:lnTo>
                      <a:lnTo>
                        <a:pt x="900" y="3673"/>
                      </a:lnTo>
                      <a:lnTo>
                        <a:pt x="1200" y="3823"/>
                      </a:lnTo>
                      <a:lnTo>
                        <a:pt x="1575" y="3973"/>
                      </a:lnTo>
                      <a:lnTo>
                        <a:pt x="2399" y="3973"/>
                      </a:lnTo>
                      <a:lnTo>
                        <a:pt x="2774" y="3823"/>
                      </a:lnTo>
                      <a:lnTo>
                        <a:pt x="3073" y="3673"/>
                      </a:lnTo>
                      <a:lnTo>
                        <a:pt x="3373" y="3373"/>
                      </a:lnTo>
                      <a:lnTo>
                        <a:pt x="3598" y="3073"/>
                      </a:lnTo>
                      <a:lnTo>
                        <a:pt x="3823" y="2774"/>
                      </a:lnTo>
                      <a:lnTo>
                        <a:pt x="3898" y="2399"/>
                      </a:lnTo>
                      <a:lnTo>
                        <a:pt x="3973" y="2024"/>
                      </a:lnTo>
                      <a:lnTo>
                        <a:pt x="3898" y="1575"/>
                      </a:lnTo>
                      <a:lnTo>
                        <a:pt x="3823" y="1200"/>
                      </a:lnTo>
                      <a:lnTo>
                        <a:pt x="3598" y="900"/>
                      </a:lnTo>
                      <a:lnTo>
                        <a:pt x="3373" y="600"/>
                      </a:lnTo>
                      <a:lnTo>
                        <a:pt x="3073" y="375"/>
                      </a:lnTo>
                      <a:lnTo>
                        <a:pt x="2774" y="151"/>
                      </a:lnTo>
                      <a:lnTo>
                        <a:pt x="2399" y="76"/>
                      </a:lnTo>
                      <a:lnTo>
                        <a:pt x="2024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56;p33">
                  <a:extLst>
                    <a:ext uri="{FF2B5EF4-FFF2-40B4-BE49-F238E27FC236}">
                      <a16:creationId xmlns:a16="http://schemas.microsoft.com/office/drawing/2014/main" id="{C2AFCF81-10CE-4ABB-9DB3-A4F9BE8C4B97}"/>
                    </a:ext>
                  </a:extLst>
                </p:cNvPr>
                <p:cNvSpPr/>
                <p:nvPr/>
              </p:nvSpPr>
              <p:spPr>
                <a:xfrm>
                  <a:off x="3566400" y="434850"/>
                  <a:ext cx="487175" cy="7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87" h="3074" extrusionOk="0">
                      <a:moveTo>
                        <a:pt x="1275" y="0"/>
                      </a:moveTo>
                      <a:lnTo>
                        <a:pt x="1050" y="75"/>
                      </a:lnTo>
                      <a:lnTo>
                        <a:pt x="750" y="150"/>
                      </a:lnTo>
                      <a:lnTo>
                        <a:pt x="525" y="300"/>
                      </a:lnTo>
                      <a:lnTo>
                        <a:pt x="375" y="450"/>
                      </a:lnTo>
                      <a:lnTo>
                        <a:pt x="225" y="675"/>
                      </a:lnTo>
                      <a:lnTo>
                        <a:pt x="75" y="975"/>
                      </a:lnTo>
                      <a:lnTo>
                        <a:pt x="1" y="1274"/>
                      </a:lnTo>
                      <a:lnTo>
                        <a:pt x="1" y="1574"/>
                      </a:lnTo>
                      <a:lnTo>
                        <a:pt x="1" y="1874"/>
                      </a:lnTo>
                      <a:lnTo>
                        <a:pt x="75" y="2174"/>
                      </a:lnTo>
                      <a:lnTo>
                        <a:pt x="225" y="2399"/>
                      </a:lnTo>
                      <a:lnTo>
                        <a:pt x="375" y="2623"/>
                      </a:lnTo>
                      <a:lnTo>
                        <a:pt x="525" y="2773"/>
                      </a:lnTo>
                      <a:lnTo>
                        <a:pt x="750" y="2923"/>
                      </a:lnTo>
                      <a:lnTo>
                        <a:pt x="1050" y="2998"/>
                      </a:lnTo>
                      <a:lnTo>
                        <a:pt x="1275" y="3073"/>
                      </a:lnTo>
                      <a:lnTo>
                        <a:pt x="18137" y="3073"/>
                      </a:lnTo>
                      <a:lnTo>
                        <a:pt x="18437" y="2998"/>
                      </a:lnTo>
                      <a:lnTo>
                        <a:pt x="18662" y="2923"/>
                      </a:lnTo>
                      <a:lnTo>
                        <a:pt x="18887" y="2773"/>
                      </a:lnTo>
                      <a:lnTo>
                        <a:pt x="19112" y="2623"/>
                      </a:lnTo>
                      <a:lnTo>
                        <a:pt x="19262" y="2399"/>
                      </a:lnTo>
                      <a:lnTo>
                        <a:pt x="19337" y="2174"/>
                      </a:lnTo>
                      <a:lnTo>
                        <a:pt x="19412" y="1874"/>
                      </a:lnTo>
                      <a:lnTo>
                        <a:pt x="19486" y="1574"/>
                      </a:lnTo>
                      <a:lnTo>
                        <a:pt x="19412" y="1274"/>
                      </a:lnTo>
                      <a:lnTo>
                        <a:pt x="19337" y="975"/>
                      </a:lnTo>
                      <a:lnTo>
                        <a:pt x="19262" y="675"/>
                      </a:lnTo>
                      <a:lnTo>
                        <a:pt x="19112" y="450"/>
                      </a:lnTo>
                      <a:lnTo>
                        <a:pt x="18887" y="300"/>
                      </a:lnTo>
                      <a:lnTo>
                        <a:pt x="18662" y="150"/>
                      </a:lnTo>
                      <a:lnTo>
                        <a:pt x="18437" y="75"/>
                      </a:lnTo>
                      <a:lnTo>
                        <a:pt x="18137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3AD72CC-A003-46D4-9B81-0B488BB28AF3}"/>
                </a:ext>
              </a:extLst>
            </p:cNvPr>
            <p:cNvGrpSpPr/>
            <p:nvPr/>
          </p:nvGrpSpPr>
          <p:grpSpPr>
            <a:xfrm>
              <a:off x="5639063" y="1489443"/>
              <a:ext cx="1521825" cy="486158"/>
              <a:chOff x="5639063" y="1489443"/>
              <a:chExt cx="1521825" cy="486158"/>
            </a:xfrm>
          </p:grpSpPr>
          <p:pic>
            <p:nvPicPr>
              <p:cNvPr id="49" name="Graphic 48">
                <a:extLst>
                  <a:ext uri="{FF2B5EF4-FFF2-40B4-BE49-F238E27FC236}">
                    <a16:creationId xmlns:a16="http://schemas.microsoft.com/office/drawing/2014/main" id="{328B6D66-0A63-459A-9839-3D249E4817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 flipH="1">
                <a:off x="5639063" y="1489443"/>
                <a:ext cx="1521825" cy="470549"/>
              </a:xfrm>
              <a:prstGeom prst="rect">
                <a:avLst/>
              </a:prstGeom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65909F4-828A-474E-A3B9-3401973652EE}"/>
                  </a:ext>
                </a:extLst>
              </p:cNvPr>
              <p:cNvSpPr txBox="1"/>
              <p:nvPr/>
            </p:nvSpPr>
            <p:spPr>
              <a:xfrm>
                <a:off x="5667840" y="1580585"/>
                <a:ext cx="129073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Hello what is the official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working hours 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1460BAE-3C50-4941-94FB-6D5DCE50C1ED}"/>
                  </a:ext>
                </a:extLst>
              </p:cNvPr>
              <p:cNvSpPr txBox="1"/>
              <p:nvPr/>
            </p:nvSpPr>
            <p:spPr>
              <a:xfrm>
                <a:off x="6639776" y="1790935"/>
                <a:ext cx="450764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solidFill>
                      <a:srgbClr val="7E9DB0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1:33 PM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478FB9D-0F3A-4725-AC4E-50B596B85508}"/>
                </a:ext>
              </a:extLst>
            </p:cNvPr>
            <p:cNvGrpSpPr/>
            <p:nvPr/>
          </p:nvGrpSpPr>
          <p:grpSpPr>
            <a:xfrm>
              <a:off x="5892825" y="2090884"/>
              <a:ext cx="1493902" cy="1309626"/>
              <a:chOff x="5892825" y="2090884"/>
              <a:chExt cx="1493902" cy="1309626"/>
            </a:xfrm>
          </p:grpSpPr>
          <p:pic>
            <p:nvPicPr>
              <p:cNvPr id="53" name="Graphic 52">
                <a:extLst>
                  <a:ext uri="{FF2B5EF4-FFF2-40B4-BE49-F238E27FC236}">
                    <a16:creationId xmlns:a16="http://schemas.microsoft.com/office/drawing/2014/main" id="{03E106B6-CC4D-4177-8863-F087DE7A54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5892825" y="2090884"/>
                <a:ext cx="1493902" cy="129787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A7927D1-6B64-4D66-A0C9-ECB5E74DFF97}"/>
                  </a:ext>
                </a:extLst>
              </p:cNvPr>
              <p:cNvSpPr txBox="1"/>
              <p:nvPr/>
            </p:nvSpPr>
            <p:spPr>
              <a:xfrm>
                <a:off x="5972557" y="2188425"/>
                <a:ext cx="141417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Hollo Sir ,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Good to hear from you </a:t>
                </a:r>
              </a:p>
              <a:p>
                <a:endParaRPr lang="en-US" sz="800" dirty="0">
                  <a:solidFill>
                    <a:schemeClr val="bg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endParaRP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Our working hours are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SUN – THR 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09:00 AM to 05:00 PM</a:t>
                </a:r>
              </a:p>
              <a:p>
                <a:endParaRPr lang="en-US" sz="800" dirty="0">
                  <a:solidFill>
                    <a:schemeClr val="bg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endParaRP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Is their anything else I can </a:t>
                </a: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Help you with ?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E5F13A3-E73B-4786-B486-C639A9B4D482}"/>
                  </a:ext>
                </a:extLst>
              </p:cNvPr>
              <p:cNvSpPr txBox="1"/>
              <p:nvPr/>
            </p:nvSpPr>
            <p:spPr>
              <a:xfrm>
                <a:off x="6893550" y="3215844"/>
                <a:ext cx="450764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solidFill>
                      <a:srgbClr val="75FFEF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1:33 PM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E459941-D439-4517-ABCE-13D2C706E829}"/>
                </a:ext>
              </a:extLst>
            </p:cNvPr>
            <p:cNvGrpSpPr/>
            <p:nvPr/>
          </p:nvGrpSpPr>
          <p:grpSpPr>
            <a:xfrm>
              <a:off x="5635450" y="3528384"/>
              <a:ext cx="1493902" cy="304189"/>
              <a:chOff x="5635450" y="3528384"/>
              <a:chExt cx="1493902" cy="304189"/>
            </a:xfrm>
          </p:grpSpPr>
          <p:pic>
            <p:nvPicPr>
              <p:cNvPr id="56" name="Graphic 55">
                <a:extLst>
                  <a:ext uri="{FF2B5EF4-FFF2-40B4-BE49-F238E27FC236}">
                    <a16:creationId xmlns:a16="http://schemas.microsoft.com/office/drawing/2014/main" id="{5468A0AB-F20B-4849-8D13-6001010B9D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 flipH="1">
                <a:off x="5635450" y="3528384"/>
                <a:ext cx="1493902" cy="304189"/>
              </a:xfrm>
              <a:prstGeom prst="rect">
                <a:avLst/>
              </a:prstGeom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A10634-1BE3-445A-8B61-B5A7FBA7038C}"/>
                  </a:ext>
                </a:extLst>
              </p:cNvPr>
              <p:cNvSpPr txBox="1"/>
              <p:nvPr/>
            </p:nvSpPr>
            <p:spPr>
              <a:xfrm>
                <a:off x="5688620" y="3528899"/>
                <a:ext cx="69923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No , Thanks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E9C7945-692F-4587-A253-75C453F3056E}"/>
                  </a:ext>
                </a:extLst>
              </p:cNvPr>
              <p:cNvSpPr txBox="1"/>
              <p:nvPr/>
            </p:nvSpPr>
            <p:spPr>
              <a:xfrm>
                <a:off x="6580293" y="3611250"/>
                <a:ext cx="450764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solidFill>
                      <a:srgbClr val="7E9DB0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1:34 PM</a:t>
                </a:r>
              </a:p>
            </p:txBody>
          </p:sp>
        </p:grp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FCB002EA-7DE4-460E-8155-8CDC0B93B0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23175" y="2223603"/>
            <a:ext cx="167469" cy="16746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E1ABF66-108A-4B44-8D33-F9CB94FAEA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23175" y="2937978"/>
            <a:ext cx="167469" cy="167469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2260268E-FADC-422F-AA11-70B2EF067F8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23175" y="3619848"/>
            <a:ext cx="167469" cy="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05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"/>
          <p:cNvSpPr txBox="1">
            <a:spLocks noGrp="1"/>
          </p:cNvSpPr>
          <p:nvPr>
            <p:ph type="body" idx="4294967295"/>
          </p:nvPr>
        </p:nvSpPr>
        <p:spPr>
          <a:xfrm>
            <a:off x="72773" y="708606"/>
            <a:ext cx="6003923" cy="419744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D5129"/>
                </a:solidFill>
                <a:highlight>
                  <a:schemeClr val="lt2"/>
                </a:highlight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Notification</a:t>
            </a:r>
            <a:endParaRPr lang="en-US" sz="2000" dirty="0">
              <a:solidFill>
                <a:srgbClr val="FD5129"/>
              </a:solidFill>
              <a:highlight>
                <a:schemeClr val="lt2"/>
              </a:highlight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المنشئة هي من يبادر في افتتاح المحادثة</a:t>
            </a:r>
            <a:endParaRPr lang="en-US" sz="2000" dirty="0">
              <a:solidFill>
                <a:srgbClr val="232B5C"/>
              </a:solidFill>
              <a:highlight>
                <a:schemeClr val="lt2"/>
              </a:highlight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  <a:p>
            <a:pPr marL="0" indent="0" algn="r" rtl="1">
              <a:buNone/>
            </a:pPr>
            <a:endParaRPr lang="ar-JO" sz="2000" dirty="0">
              <a:solidFill>
                <a:srgbClr val="232B5C"/>
              </a:solidFill>
              <a:highlight>
                <a:schemeClr val="lt2"/>
              </a:highlight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  <a:p>
            <a:pPr marL="342900" indent="-342900" algn="r" rtl="1"/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يجب ان يكون العميل مشترك (</a:t>
            </a:r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Opt-in</a:t>
            </a: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) وموافق على تلقي الرسائل من المنشأة </a:t>
            </a:r>
          </a:p>
          <a:p>
            <a:pPr marL="342900" indent="-342900" algn="r" rtl="1"/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على المنشأة تعريف قالب رسائل بالمحتوى الذي ترغب بإرساله لعميلها</a:t>
            </a:r>
          </a:p>
          <a:p>
            <a:pPr marL="342900" indent="-342900" algn="r" rtl="1"/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تستطيع المنشأة تعريف عدد غير محدود من قوالب الرسائل</a:t>
            </a:r>
          </a:p>
          <a:p>
            <a:pPr marL="342900" indent="-342900" algn="r" rtl="1"/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عند استجابة العميل لرسائل القوالب , يتم فتح الجلسة وتتحول المحادثة الى </a:t>
            </a:r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Customer Care</a:t>
            </a: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 بدلا من </a:t>
            </a:r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Notification</a:t>
            </a: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 وبعدها يمكن للمنشأة ارسال رسائل غير مقيدة بقالب من جديد</a:t>
            </a:r>
            <a:endParaRPr lang="en-US" sz="2000" dirty="0">
              <a:solidFill>
                <a:srgbClr val="232B5C"/>
              </a:solidFill>
              <a:highlight>
                <a:schemeClr val="lt2"/>
              </a:highlight>
            </a:endParaRPr>
          </a:p>
        </p:txBody>
      </p:sp>
      <p:sp>
        <p:nvSpPr>
          <p:cNvPr id="351" name="Google Shape;351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14</a:t>
            </a:fld>
            <a:endParaRPr dirty="0">
              <a:solidFill>
                <a:srgbClr val="FD5129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725334-BB36-41CC-8968-E7900584CC74}"/>
              </a:ext>
            </a:extLst>
          </p:cNvPr>
          <p:cNvGrpSpPr/>
          <p:nvPr/>
        </p:nvGrpSpPr>
        <p:grpSpPr>
          <a:xfrm>
            <a:off x="6281443" y="543250"/>
            <a:ext cx="2122941" cy="4403401"/>
            <a:chOff x="1000210" y="543250"/>
            <a:chExt cx="2122941" cy="44034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95461A3-5F73-4F11-8D4D-BC85CEC0A8A2}"/>
                </a:ext>
              </a:extLst>
            </p:cNvPr>
            <p:cNvGrpSpPr/>
            <p:nvPr/>
          </p:nvGrpSpPr>
          <p:grpSpPr>
            <a:xfrm>
              <a:off x="1000210" y="543250"/>
              <a:ext cx="2122941" cy="4403401"/>
              <a:chOff x="5349805" y="366530"/>
              <a:chExt cx="2122941" cy="440340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9BEEFE0-B0E9-424A-A285-1B8E4F1567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87953"/>
              <a:stretch/>
            </p:blipFill>
            <p:spPr>
              <a:xfrm>
                <a:off x="5412730" y="3712861"/>
                <a:ext cx="2019150" cy="540540"/>
              </a:xfrm>
              <a:prstGeom prst="rect">
                <a:avLst/>
              </a:prstGeom>
            </p:spPr>
          </p:pic>
          <p:pic>
            <p:nvPicPr>
              <p:cNvPr id="12" name="Picture 4" descr="Default WhatsApp Dark Theme Wallpaper. | Chat wallpaper whatsapp, Purple  wallpaper iphone, Wallpaper wa">
                <a:extLst>
                  <a:ext uri="{FF2B5EF4-FFF2-40B4-BE49-F238E27FC236}">
                    <a16:creationId xmlns:a16="http://schemas.microsoft.com/office/drawing/2014/main" id="{881D5380-D88D-4F2D-8DE5-A7D70B4AB6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068" b="1"/>
              <a:stretch/>
            </p:blipFill>
            <p:spPr bwMode="auto">
              <a:xfrm>
                <a:off x="5413746" y="736809"/>
                <a:ext cx="2019149" cy="29760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84B47A8-B3E2-45BB-9EC4-4920B8A7A9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-4" b="90019"/>
              <a:stretch/>
            </p:blipFill>
            <p:spPr>
              <a:xfrm>
                <a:off x="5413234" y="768229"/>
                <a:ext cx="2011247" cy="446210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FE5F003-C719-4C9D-AE5E-29D9FB093E4B}"/>
                  </a:ext>
                </a:extLst>
              </p:cNvPr>
              <p:cNvSpPr/>
              <p:nvPr/>
            </p:nvSpPr>
            <p:spPr>
              <a:xfrm>
                <a:off x="5549620" y="991355"/>
                <a:ext cx="198589" cy="1985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A52F98F-E647-42A1-A384-AC89342B86A3}"/>
                  </a:ext>
                </a:extLst>
              </p:cNvPr>
              <p:cNvSpPr/>
              <p:nvPr/>
            </p:nvSpPr>
            <p:spPr>
              <a:xfrm>
                <a:off x="5773037" y="1016431"/>
                <a:ext cx="520259" cy="144746"/>
              </a:xfrm>
              <a:prstGeom prst="rect">
                <a:avLst/>
              </a:prstGeom>
              <a:solidFill>
                <a:srgbClr val="232D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E25D6736-BA96-4779-926F-262ACF5707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1664" t="5871" r="43603" b="92185"/>
              <a:stretch/>
            </p:blipFill>
            <p:spPr>
              <a:xfrm>
                <a:off x="6159992" y="1063722"/>
                <a:ext cx="70052" cy="63959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5F1B5E-E261-4F4C-BE9A-12951C61424B}"/>
                  </a:ext>
                </a:extLst>
              </p:cNvPr>
              <p:cNvSpPr txBox="1"/>
              <p:nvPr/>
            </p:nvSpPr>
            <p:spPr>
              <a:xfrm>
                <a:off x="5678256" y="996471"/>
                <a:ext cx="58681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>
                    <a:solidFill>
                      <a:schemeClr val="bg1"/>
                    </a:solidFill>
                  </a:rPr>
                  <a:t>TAQNYAT</a:t>
                </a: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E6659B16-4441-421B-80F6-E4D100F5B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81940" y="1032859"/>
                <a:ext cx="133947" cy="133947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E26D23A-9E3F-424E-8B17-867F775E4AE5}"/>
                  </a:ext>
                </a:extLst>
              </p:cNvPr>
              <p:cNvSpPr/>
              <p:nvPr/>
            </p:nvSpPr>
            <p:spPr>
              <a:xfrm>
                <a:off x="5410349" y="768563"/>
                <a:ext cx="1122747" cy="169384"/>
              </a:xfrm>
              <a:prstGeom prst="rect">
                <a:avLst/>
              </a:prstGeom>
              <a:solidFill>
                <a:srgbClr val="0F1E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4DBAD39-2E91-4145-AB3D-A2410F8833C8}"/>
                  </a:ext>
                </a:extLst>
              </p:cNvPr>
              <p:cNvSpPr/>
              <p:nvPr/>
            </p:nvSpPr>
            <p:spPr>
              <a:xfrm>
                <a:off x="5353200" y="4250178"/>
                <a:ext cx="2076300" cy="998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oogle Shape;352;p33">
                <a:extLst>
                  <a:ext uri="{FF2B5EF4-FFF2-40B4-BE49-F238E27FC236}">
                    <a16:creationId xmlns:a16="http://schemas.microsoft.com/office/drawing/2014/main" id="{D2FB8565-769E-48B8-AA49-A8C6CC084BBD}"/>
                  </a:ext>
                </a:extLst>
              </p:cNvPr>
              <p:cNvGrpSpPr/>
              <p:nvPr/>
            </p:nvGrpSpPr>
            <p:grpSpPr>
              <a:xfrm>
                <a:off x="5349805" y="366530"/>
                <a:ext cx="2122941" cy="4403401"/>
                <a:chOff x="2547150" y="238125"/>
                <a:chExt cx="2525675" cy="5238750"/>
              </a:xfrm>
            </p:grpSpPr>
            <p:sp>
              <p:nvSpPr>
                <p:cNvPr id="29" name="Google Shape;353;p33">
                  <a:extLst>
                    <a:ext uri="{FF2B5EF4-FFF2-40B4-BE49-F238E27FC236}">
                      <a16:creationId xmlns:a16="http://schemas.microsoft.com/office/drawing/2014/main" id="{E3E41AA0-839A-4A61-AB95-E510C5F4420D}"/>
                    </a:ext>
                  </a:extLst>
                </p:cNvPr>
                <p:cNvSpPr/>
                <p:nvPr/>
              </p:nvSpPr>
              <p:spPr>
                <a:xfrm>
                  <a:off x="2547150" y="238125"/>
                  <a:ext cx="2525675" cy="52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27" h="209550" extrusionOk="0">
                      <a:moveTo>
                        <a:pt x="98629" y="18886"/>
                      </a:moveTo>
                      <a:lnTo>
                        <a:pt x="98629" y="190364"/>
                      </a:lnTo>
                      <a:lnTo>
                        <a:pt x="2398" y="190364"/>
                      </a:lnTo>
                      <a:lnTo>
                        <a:pt x="2398" y="18886"/>
                      </a:lnTo>
                      <a:close/>
                      <a:moveTo>
                        <a:pt x="10343" y="0"/>
                      </a:moveTo>
                      <a:lnTo>
                        <a:pt x="9293" y="75"/>
                      </a:lnTo>
                      <a:lnTo>
                        <a:pt x="8244" y="225"/>
                      </a:lnTo>
                      <a:lnTo>
                        <a:pt x="7270" y="450"/>
                      </a:lnTo>
                      <a:lnTo>
                        <a:pt x="6295" y="824"/>
                      </a:lnTo>
                      <a:lnTo>
                        <a:pt x="5396" y="1274"/>
                      </a:lnTo>
                      <a:lnTo>
                        <a:pt x="4572" y="1799"/>
                      </a:lnTo>
                      <a:lnTo>
                        <a:pt x="3747" y="2398"/>
                      </a:lnTo>
                      <a:lnTo>
                        <a:pt x="2998" y="3073"/>
                      </a:lnTo>
                      <a:lnTo>
                        <a:pt x="2323" y="3747"/>
                      </a:lnTo>
                      <a:lnTo>
                        <a:pt x="1724" y="4572"/>
                      </a:lnTo>
                      <a:lnTo>
                        <a:pt x="1199" y="5396"/>
                      </a:lnTo>
                      <a:lnTo>
                        <a:pt x="824" y="6370"/>
                      </a:lnTo>
                      <a:lnTo>
                        <a:pt x="450" y="7270"/>
                      </a:lnTo>
                      <a:lnTo>
                        <a:pt x="225" y="8319"/>
                      </a:lnTo>
                      <a:lnTo>
                        <a:pt x="0" y="9293"/>
                      </a:lnTo>
                      <a:lnTo>
                        <a:pt x="0" y="10343"/>
                      </a:lnTo>
                      <a:lnTo>
                        <a:pt x="0" y="199207"/>
                      </a:lnTo>
                      <a:lnTo>
                        <a:pt x="0" y="200257"/>
                      </a:lnTo>
                      <a:lnTo>
                        <a:pt x="225" y="201231"/>
                      </a:lnTo>
                      <a:lnTo>
                        <a:pt x="450" y="202280"/>
                      </a:lnTo>
                      <a:lnTo>
                        <a:pt x="824" y="203180"/>
                      </a:lnTo>
                      <a:lnTo>
                        <a:pt x="1199" y="204154"/>
                      </a:lnTo>
                      <a:lnTo>
                        <a:pt x="1724" y="204978"/>
                      </a:lnTo>
                      <a:lnTo>
                        <a:pt x="2323" y="205803"/>
                      </a:lnTo>
                      <a:lnTo>
                        <a:pt x="2998" y="206477"/>
                      </a:lnTo>
                      <a:lnTo>
                        <a:pt x="3747" y="207152"/>
                      </a:lnTo>
                      <a:lnTo>
                        <a:pt x="4572" y="207751"/>
                      </a:lnTo>
                      <a:lnTo>
                        <a:pt x="5396" y="208276"/>
                      </a:lnTo>
                      <a:lnTo>
                        <a:pt x="6295" y="208726"/>
                      </a:lnTo>
                      <a:lnTo>
                        <a:pt x="7270" y="209100"/>
                      </a:lnTo>
                      <a:lnTo>
                        <a:pt x="8244" y="209325"/>
                      </a:lnTo>
                      <a:lnTo>
                        <a:pt x="9293" y="209475"/>
                      </a:lnTo>
                      <a:lnTo>
                        <a:pt x="10343" y="209550"/>
                      </a:lnTo>
                      <a:lnTo>
                        <a:pt x="90610" y="209550"/>
                      </a:lnTo>
                      <a:lnTo>
                        <a:pt x="91659" y="209475"/>
                      </a:lnTo>
                      <a:lnTo>
                        <a:pt x="92708" y="209325"/>
                      </a:lnTo>
                      <a:lnTo>
                        <a:pt x="93682" y="209100"/>
                      </a:lnTo>
                      <a:lnTo>
                        <a:pt x="94657" y="208726"/>
                      </a:lnTo>
                      <a:lnTo>
                        <a:pt x="95556" y="208276"/>
                      </a:lnTo>
                      <a:lnTo>
                        <a:pt x="96455" y="207751"/>
                      </a:lnTo>
                      <a:lnTo>
                        <a:pt x="97205" y="207152"/>
                      </a:lnTo>
                      <a:lnTo>
                        <a:pt x="97954" y="206477"/>
                      </a:lnTo>
                      <a:lnTo>
                        <a:pt x="98629" y="205803"/>
                      </a:lnTo>
                      <a:lnTo>
                        <a:pt x="99228" y="204978"/>
                      </a:lnTo>
                      <a:lnTo>
                        <a:pt x="99753" y="204154"/>
                      </a:lnTo>
                      <a:lnTo>
                        <a:pt x="100203" y="203180"/>
                      </a:lnTo>
                      <a:lnTo>
                        <a:pt x="100577" y="202280"/>
                      </a:lnTo>
                      <a:lnTo>
                        <a:pt x="100802" y="201231"/>
                      </a:lnTo>
                      <a:lnTo>
                        <a:pt x="100952" y="200257"/>
                      </a:lnTo>
                      <a:lnTo>
                        <a:pt x="101027" y="199207"/>
                      </a:lnTo>
                      <a:lnTo>
                        <a:pt x="101027" y="10343"/>
                      </a:lnTo>
                      <a:lnTo>
                        <a:pt x="100952" y="9293"/>
                      </a:lnTo>
                      <a:lnTo>
                        <a:pt x="100802" y="8319"/>
                      </a:lnTo>
                      <a:lnTo>
                        <a:pt x="100577" y="7270"/>
                      </a:lnTo>
                      <a:lnTo>
                        <a:pt x="100203" y="6370"/>
                      </a:lnTo>
                      <a:lnTo>
                        <a:pt x="99753" y="5396"/>
                      </a:lnTo>
                      <a:lnTo>
                        <a:pt x="99228" y="4572"/>
                      </a:lnTo>
                      <a:lnTo>
                        <a:pt x="98629" y="3747"/>
                      </a:lnTo>
                      <a:lnTo>
                        <a:pt x="97954" y="3073"/>
                      </a:lnTo>
                      <a:lnTo>
                        <a:pt x="97205" y="2398"/>
                      </a:lnTo>
                      <a:lnTo>
                        <a:pt x="96455" y="1799"/>
                      </a:lnTo>
                      <a:lnTo>
                        <a:pt x="95556" y="1274"/>
                      </a:lnTo>
                      <a:lnTo>
                        <a:pt x="94657" y="824"/>
                      </a:lnTo>
                      <a:lnTo>
                        <a:pt x="93682" y="450"/>
                      </a:lnTo>
                      <a:lnTo>
                        <a:pt x="92708" y="225"/>
                      </a:lnTo>
                      <a:lnTo>
                        <a:pt x="91659" y="75"/>
                      </a:lnTo>
                      <a:lnTo>
                        <a:pt x="9061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54;p33">
                  <a:extLst>
                    <a:ext uri="{FF2B5EF4-FFF2-40B4-BE49-F238E27FC236}">
                      <a16:creationId xmlns:a16="http://schemas.microsoft.com/office/drawing/2014/main" id="{A1010661-D973-4040-92B9-4630DE4903F6}"/>
                    </a:ext>
                  </a:extLst>
                </p:cNvPr>
                <p:cNvSpPr/>
                <p:nvPr/>
              </p:nvSpPr>
              <p:spPr>
                <a:xfrm>
                  <a:off x="3557025" y="5147100"/>
                  <a:ext cx="504050" cy="17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2" h="7196" extrusionOk="0">
                      <a:moveTo>
                        <a:pt x="3598" y="0"/>
                      </a:moveTo>
                      <a:lnTo>
                        <a:pt x="2849" y="75"/>
                      </a:lnTo>
                      <a:lnTo>
                        <a:pt x="2174" y="300"/>
                      </a:lnTo>
                      <a:lnTo>
                        <a:pt x="1575" y="600"/>
                      </a:lnTo>
                      <a:lnTo>
                        <a:pt x="1050" y="1050"/>
                      </a:lnTo>
                      <a:lnTo>
                        <a:pt x="600" y="1574"/>
                      </a:lnTo>
                      <a:lnTo>
                        <a:pt x="301" y="2174"/>
                      </a:lnTo>
                      <a:lnTo>
                        <a:pt x="76" y="2848"/>
                      </a:lnTo>
                      <a:lnTo>
                        <a:pt x="1" y="3598"/>
                      </a:lnTo>
                      <a:lnTo>
                        <a:pt x="76" y="4347"/>
                      </a:lnTo>
                      <a:lnTo>
                        <a:pt x="301" y="5022"/>
                      </a:lnTo>
                      <a:lnTo>
                        <a:pt x="600" y="5621"/>
                      </a:lnTo>
                      <a:lnTo>
                        <a:pt x="1050" y="6146"/>
                      </a:lnTo>
                      <a:lnTo>
                        <a:pt x="1575" y="6596"/>
                      </a:lnTo>
                      <a:lnTo>
                        <a:pt x="2174" y="6896"/>
                      </a:lnTo>
                      <a:lnTo>
                        <a:pt x="2849" y="7120"/>
                      </a:lnTo>
                      <a:lnTo>
                        <a:pt x="3598" y="7195"/>
                      </a:lnTo>
                      <a:lnTo>
                        <a:pt x="16639" y="7195"/>
                      </a:lnTo>
                      <a:lnTo>
                        <a:pt x="17313" y="7120"/>
                      </a:lnTo>
                      <a:lnTo>
                        <a:pt x="17988" y="6896"/>
                      </a:lnTo>
                      <a:lnTo>
                        <a:pt x="18587" y="6596"/>
                      </a:lnTo>
                      <a:lnTo>
                        <a:pt x="19112" y="6146"/>
                      </a:lnTo>
                      <a:lnTo>
                        <a:pt x="19562" y="5621"/>
                      </a:lnTo>
                      <a:lnTo>
                        <a:pt x="19861" y="5022"/>
                      </a:lnTo>
                      <a:lnTo>
                        <a:pt x="20086" y="4347"/>
                      </a:lnTo>
                      <a:lnTo>
                        <a:pt x="20161" y="3598"/>
                      </a:lnTo>
                      <a:lnTo>
                        <a:pt x="20086" y="2848"/>
                      </a:lnTo>
                      <a:lnTo>
                        <a:pt x="19861" y="2174"/>
                      </a:lnTo>
                      <a:lnTo>
                        <a:pt x="19562" y="1574"/>
                      </a:lnTo>
                      <a:lnTo>
                        <a:pt x="19112" y="1050"/>
                      </a:lnTo>
                      <a:lnTo>
                        <a:pt x="18587" y="600"/>
                      </a:lnTo>
                      <a:lnTo>
                        <a:pt x="17988" y="300"/>
                      </a:lnTo>
                      <a:lnTo>
                        <a:pt x="17313" y="75"/>
                      </a:lnTo>
                      <a:lnTo>
                        <a:pt x="1663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55;p33">
                  <a:extLst>
                    <a:ext uri="{FF2B5EF4-FFF2-40B4-BE49-F238E27FC236}">
                      <a16:creationId xmlns:a16="http://schemas.microsoft.com/office/drawing/2014/main" id="{41C44BC2-30C1-4E95-ADE4-698B719E7C36}"/>
                    </a:ext>
                  </a:extLst>
                </p:cNvPr>
                <p:cNvSpPr/>
                <p:nvPr/>
              </p:nvSpPr>
              <p:spPr>
                <a:xfrm>
                  <a:off x="3008050" y="423600"/>
                  <a:ext cx="99325" cy="9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3" h="3973" extrusionOk="0">
                      <a:moveTo>
                        <a:pt x="2024" y="1"/>
                      </a:moveTo>
                      <a:lnTo>
                        <a:pt x="1575" y="76"/>
                      </a:lnTo>
                      <a:lnTo>
                        <a:pt x="1200" y="151"/>
                      </a:lnTo>
                      <a:lnTo>
                        <a:pt x="900" y="375"/>
                      </a:lnTo>
                      <a:lnTo>
                        <a:pt x="600" y="600"/>
                      </a:lnTo>
                      <a:lnTo>
                        <a:pt x="375" y="900"/>
                      </a:lnTo>
                      <a:lnTo>
                        <a:pt x="151" y="1200"/>
                      </a:lnTo>
                      <a:lnTo>
                        <a:pt x="76" y="1575"/>
                      </a:lnTo>
                      <a:lnTo>
                        <a:pt x="1" y="2024"/>
                      </a:lnTo>
                      <a:lnTo>
                        <a:pt x="76" y="2399"/>
                      </a:lnTo>
                      <a:lnTo>
                        <a:pt x="151" y="2774"/>
                      </a:lnTo>
                      <a:lnTo>
                        <a:pt x="375" y="3073"/>
                      </a:lnTo>
                      <a:lnTo>
                        <a:pt x="600" y="3373"/>
                      </a:lnTo>
                      <a:lnTo>
                        <a:pt x="900" y="3673"/>
                      </a:lnTo>
                      <a:lnTo>
                        <a:pt x="1200" y="3823"/>
                      </a:lnTo>
                      <a:lnTo>
                        <a:pt x="1575" y="3973"/>
                      </a:lnTo>
                      <a:lnTo>
                        <a:pt x="2399" y="3973"/>
                      </a:lnTo>
                      <a:lnTo>
                        <a:pt x="2774" y="3823"/>
                      </a:lnTo>
                      <a:lnTo>
                        <a:pt x="3073" y="3673"/>
                      </a:lnTo>
                      <a:lnTo>
                        <a:pt x="3373" y="3373"/>
                      </a:lnTo>
                      <a:lnTo>
                        <a:pt x="3598" y="3073"/>
                      </a:lnTo>
                      <a:lnTo>
                        <a:pt x="3823" y="2774"/>
                      </a:lnTo>
                      <a:lnTo>
                        <a:pt x="3898" y="2399"/>
                      </a:lnTo>
                      <a:lnTo>
                        <a:pt x="3973" y="2024"/>
                      </a:lnTo>
                      <a:lnTo>
                        <a:pt x="3898" y="1575"/>
                      </a:lnTo>
                      <a:lnTo>
                        <a:pt x="3823" y="1200"/>
                      </a:lnTo>
                      <a:lnTo>
                        <a:pt x="3598" y="900"/>
                      </a:lnTo>
                      <a:lnTo>
                        <a:pt x="3373" y="600"/>
                      </a:lnTo>
                      <a:lnTo>
                        <a:pt x="3073" y="375"/>
                      </a:lnTo>
                      <a:lnTo>
                        <a:pt x="2774" y="151"/>
                      </a:lnTo>
                      <a:lnTo>
                        <a:pt x="2399" y="76"/>
                      </a:lnTo>
                      <a:lnTo>
                        <a:pt x="2024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56;p33">
                  <a:extLst>
                    <a:ext uri="{FF2B5EF4-FFF2-40B4-BE49-F238E27FC236}">
                      <a16:creationId xmlns:a16="http://schemas.microsoft.com/office/drawing/2014/main" id="{C2AFCF81-10CE-4ABB-9DB3-A4F9BE8C4B97}"/>
                    </a:ext>
                  </a:extLst>
                </p:cNvPr>
                <p:cNvSpPr/>
                <p:nvPr/>
              </p:nvSpPr>
              <p:spPr>
                <a:xfrm>
                  <a:off x="3566400" y="434850"/>
                  <a:ext cx="487175" cy="7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87" h="3074" extrusionOk="0">
                      <a:moveTo>
                        <a:pt x="1275" y="0"/>
                      </a:moveTo>
                      <a:lnTo>
                        <a:pt x="1050" y="75"/>
                      </a:lnTo>
                      <a:lnTo>
                        <a:pt x="750" y="150"/>
                      </a:lnTo>
                      <a:lnTo>
                        <a:pt x="525" y="300"/>
                      </a:lnTo>
                      <a:lnTo>
                        <a:pt x="375" y="450"/>
                      </a:lnTo>
                      <a:lnTo>
                        <a:pt x="225" y="675"/>
                      </a:lnTo>
                      <a:lnTo>
                        <a:pt x="75" y="975"/>
                      </a:lnTo>
                      <a:lnTo>
                        <a:pt x="1" y="1274"/>
                      </a:lnTo>
                      <a:lnTo>
                        <a:pt x="1" y="1574"/>
                      </a:lnTo>
                      <a:lnTo>
                        <a:pt x="1" y="1874"/>
                      </a:lnTo>
                      <a:lnTo>
                        <a:pt x="75" y="2174"/>
                      </a:lnTo>
                      <a:lnTo>
                        <a:pt x="225" y="2399"/>
                      </a:lnTo>
                      <a:lnTo>
                        <a:pt x="375" y="2623"/>
                      </a:lnTo>
                      <a:lnTo>
                        <a:pt x="525" y="2773"/>
                      </a:lnTo>
                      <a:lnTo>
                        <a:pt x="750" y="2923"/>
                      </a:lnTo>
                      <a:lnTo>
                        <a:pt x="1050" y="2998"/>
                      </a:lnTo>
                      <a:lnTo>
                        <a:pt x="1275" y="3073"/>
                      </a:lnTo>
                      <a:lnTo>
                        <a:pt x="18137" y="3073"/>
                      </a:lnTo>
                      <a:lnTo>
                        <a:pt x="18437" y="2998"/>
                      </a:lnTo>
                      <a:lnTo>
                        <a:pt x="18662" y="2923"/>
                      </a:lnTo>
                      <a:lnTo>
                        <a:pt x="18887" y="2773"/>
                      </a:lnTo>
                      <a:lnTo>
                        <a:pt x="19112" y="2623"/>
                      </a:lnTo>
                      <a:lnTo>
                        <a:pt x="19262" y="2399"/>
                      </a:lnTo>
                      <a:lnTo>
                        <a:pt x="19337" y="2174"/>
                      </a:lnTo>
                      <a:lnTo>
                        <a:pt x="19412" y="1874"/>
                      </a:lnTo>
                      <a:lnTo>
                        <a:pt x="19486" y="1574"/>
                      </a:lnTo>
                      <a:lnTo>
                        <a:pt x="19412" y="1274"/>
                      </a:lnTo>
                      <a:lnTo>
                        <a:pt x="19337" y="975"/>
                      </a:lnTo>
                      <a:lnTo>
                        <a:pt x="19262" y="675"/>
                      </a:lnTo>
                      <a:lnTo>
                        <a:pt x="19112" y="450"/>
                      </a:lnTo>
                      <a:lnTo>
                        <a:pt x="18887" y="300"/>
                      </a:lnTo>
                      <a:lnTo>
                        <a:pt x="18662" y="150"/>
                      </a:lnTo>
                      <a:lnTo>
                        <a:pt x="18437" y="75"/>
                      </a:lnTo>
                      <a:lnTo>
                        <a:pt x="18137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6DDA19D-739B-41B4-9E78-5CD845FC8E1E}"/>
                </a:ext>
              </a:extLst>
            </p:cNvPr>
            <p:cNvGrpSpPr/>
            <p:nvPr/>
          </p:nvGrpSpPr>
          <p:grpSpPr>
            <a:xfrm>
              <a:off x="1471104" y="1498184"/>
              <a:ext cx="1493903" cy="1297870"/>
              <a:chOff x="1471104" y="1498184"/>
              <a:chExt cx="1493903" cy="1297870"/>
            </a:xfrm>
          </p:grpSpPr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B200FA9E-9AB3-45D0-B11B-A5618634F9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471104" y="1498184"/>
                <a:ext cx="1493902" cy="1297870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8F55DB0-BA35-49EB-8C3B-FD2027D44199}"/>
                  </a:ext>
                </a:extLst>
              </p:cNvPr>
              <p:cNvSpPr txBox="1"/>
              <p:nvPr/>
            </p:nvSpPr>
            <p:spPr>
              <a:xfrm>
                <a:off x="1550837" y="1504776"/>
                <a:ext cx="14141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Dear Mr. </a:t>
                </a:r>
              </a:p>
              <a:p>
                <a:endParaRPr lang="en-US" sz="800" dirty="0">
                  <a:solidFill>
                    <a:schemeClr val="bg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endParaRPr>
              </a:p>
              <a:p>
                <a:r>
                  <a:rPr lang="en-US" sz="800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Your order 552254 has been top-up successfully for more details please go to your account at our portal </a:t>
                </a:r>
              </a:p>
              <a:p>
                <a:endParaRPr lang="en-US" sz="800" dirty="0">
                  <a:solidFill>
                    <a:schemeClr val="bg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endParaRPr>
              </a:p>
              <a:p>
                <a:r>
                  <a:rPr lang="en-US" sz="800" i="1" u="sng" dirty="0">
                    <a:solidFill>
                      <a:schemeClr val="bg1"/>
                    </a:solidFill>
                    <a:latin typeface="DIN NEXT™ ARABIC REGULAR" panose="020B0503020203050203" pitchFamily="34" charset="-78"/>
                    <a:cs typeface="DIN NEXT™ ARABIC REGULAR" panose="020B0503020203050203" pitchFamily="34" charset="-78"/>
                  </a:rPr>
                  <a:t>https://portal.taqnyat.sa/</a:t>
                </a: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AC321A2-3D76-4209-BA0F-AC432C07493B}"/>
              </a:ext>
            </a:extLst>
          </p:cNvPr>
          <p:cNvSpPr txBox="1"/>
          <p:nvPr/>
        </p:nvSpPr>
        <p:spPr>
          <a:xfrm>
            <a:off x="7749662" y="2651331"/>
            <a:ext cx="47160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srgbClr val="75FFEF"/>
                </a:solidFill>
              </a:rPr>
              <a:t>1:33 PM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6DFFCA9-AB9F-487F-8F9D-8D1BFA3D0A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2743" y="1683276"/>
            <a:ext cx="167469" cy="167469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8111ADD4-4D3F-4C9F-A859-3D5C7F44D4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2743" y="2317819"/>
            <a:ext cx="167469" cy="16746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84D96FD5-2518-4A90-AE75-5FA03FDEF5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2743" y="2988168"/>
            <a:ext cx="167469" cy="167469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0F8DE463-C87F-4AAB-AA04-2A065B305E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2743" y="3658517"/>
            <a:ext cx="167469" cy="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06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تدفق</a:t>
            </a:r>
            <a:endParaRPr lang="en-US" b="1" i="0" dirty="0">
              <a:solidFill>
                <a:srgbClr val="FD5129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Customer care</a:t>
            </a:r>
            <a:endParaRPr b="1" i="0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15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077DBA8-A676-456F-977C-A1AAE897D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769" y="1018922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26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تدفق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Customer Care 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16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61" name="Google Shape;452;p40">
            <a:extLst>
              <a:ext uri="{FF2B5EF4-FFF2-40B4-BE49-F238E27FC236}">
                <a16:creationId xmlns:a16="http://schemas.microsoft.com/office/drawing/2014/main" id="{095C1CA3-9E15-4D54-B975-8820477AD316}"/>
              </a:ext>
            </a:extLst>
          </p:cNvPr>
          <p:cNvSpPr/>
          <p:nvPr/>
        </p:nvSpPr>
        <p:spPr>
          <a:xfrm>
            <a:off x="0" y="2162481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453;p40">
            <a:extLst>
              <a:ext uri="{FF2B5EF4-FFF2-40B4-BE49-F238E27FC236}">
                <a16:creationId xmlns:a16="http://schemas.microsoft.com/office/drawing/2014/main" id="{18CE2A06-B5CA-4715-BFEA-0543EFF8A8A7}"/>
              </a:ext>
            </a:extLst>
          </p:cNvPr>
          <p:cNvSpPr/>
          <p:nvPr/>
        </p:nvSpPr>
        <p:spPr>
          <a:xfrm>
            <a:off x="0" y="2162481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6D1341-5298-4EF5-9B47-C39C73C49C24}"/>
              </a:ext>
            </a:extLst>
          </p:cNvPr>
          <p:cNvGrpSpPr/>
          <p:nvPr/>
        </p:nvGrpSpPr>
        <p:grpSpPr>
          <a:xfrm>
            <a:off x="3300142" y="947553"/>
            <a:ext cx="1636043" cy="3329049"/>
            <a:chOff x="3300142" y="947553"/>
            <a:chExt cx="1636043" cy="3329049"/>
          </a:xfrm>
        </p:grpSpPr>
        <p:grpSp>
          <p:nvGrpSpPr>
            <p:cNvPr id="66" name="Google Shape;457;p40">
              <a:extLst>
                <a:ext uri="{FF2B5EF4-FFF2-40B4-BE49-F238E27FC236}">
                  <a16:creationId xmlns:a16="http://schemas.microsoft.com/office/drawing/2014/main" id="{12D5244F-FFCC-4084-8AAF-D89DC22F83AA}"/>
                </a:ext>
              </a:extLst>
            </p:cNvPr>
            <p:cNvGrpSpPr/>
            <p:nvPr/>
          </p:nvGrpSpPr>
          <p:grpSpPr>
            <a:xfrm>
              <a:off x="3881463" y="1494854"/>
              <a:ext cx="473400" cy="473400"/>
              <a:chOff x="3814414" y="1703401"/>
              <a:chExt cx="473400" cy="473400"/>
            </a:xfrm>
          </p:grpSpPr>
          <p:sp>
            <p:nvSpPr>
              <p:cNvPr id="67" name="Google Shape;458;p40">
                <a:extLst>
                  <a:ext uri="{FF2B5EF4-FFF2-40B4-BE49-F238E27FC236}">
                    <a16:creationId xmlns:a16="http://schemas.microsoft.com/office/drawing/2014/main" id="{DF01B9BA-2D5D-4898-920E-B91C11E9B730}"/>
                  </a:ext>
                </a:extLst>
              </p:cNvPr>
              <p:cNvSpPr/>
              <p:nvPr/>
            </p:nvSpPr>
            <p:spPr>
              <a:xfrm rot="8100000">
                <a:off x="3883742" y="1772729"/>
                <a:ext cx="334744" cy="334744"/>
              </a:xfrm>
              <a:prstGeom prst="teardrop">
                <a:avLst>
                  <a:gd name="adj" fmla="val 10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459;p40">
                <a:extLst>
                  <a:ext uri="{FF2B5EF4-FFF2-40B4-BE49-F238E27FC236}">
                    <a16:creationId xmlns:a16="http://schemas.microsoft.com/office/drawing/2014/main" id="{3CB08E46-7CE2-44E3-9703-D5EAD5381ACF}"/>
                  </a:ext>
                </a:extLst>
              </p:cNvPr>
              <p:cNvSpPr/>
              <p:nvPr/>
            </p:nvSpPr>
            <p:spPr>
              <a:xfrm>
                <a:off x="3984064" y="1866499"/>
                <a:ext cx="134100" cy="134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" dirty="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</p:grpSp>
        <p:sp>
          <p:nvSpPr>
            <p:cNvPr id="82" name="Google Shape;473;p40">
              <a:extLst>
                <a:ext uri="{FF2B5EF4-FFF2-40B4-BE49-F238E27FC236}">
                  <a16:creationId xmlns:a16="http://schemas.microsoft.com/office/drawing/2014/main" id="{3752185D-608A-4034-8101-2B5681420896}"/>
                </a:ext>
              </a:extLst>
            </p:cNvPr>
            <p:cNvSpPr txBox="1"/>
            <p:nvPr/>
          </p:nvSpPr>
          <p:spPr>
            <a:xfrm>
              <a:off x="3474963" y="947553"/>
              <a:ext cx="1286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JO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محرك كفاءة الرسائل</a:t>
              </a:r>
              <a:endParaRPr lang="en-US" sz="900" dirty="0">
                <a:solidFill>
                  <a:srgbClr val="232B5C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endParaRPr>
            </a:p>
          </p:txBody>
        </p:sp>
        <p:sp>
          <p:nvSpPr>
            <p:cNvPr id="88" name="Google Shape;472;p40">
              <a:extLst>
                <a:ext uri="{FF2B5EF4-FFF2-40B4-BE49-F238E27FC236}">
                  <a16:creationId xmlns:a16="http://schemas.microsoft.com/office/drawing/2014/main" id="{B9ED2625-F5F5-4633-AB1E-6DD0839A46D0}"/>
                </a:ext>
              </a:extLst>
            </p:cNvPr>
            <p:cNvSpPr txBox="1"/>
            <p:nvPr/>
          </p:nvSpPr>
          <p:spPr>
            <a:xfrm>
              <a:off x="3300142" y="3245453"/>
              <a:ext cx="1636043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JO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كيف تدير سلسلة المحادثات بين الشركات والعميل؟</a:t>
              </a:r>
              <a:endParaRPr sz="900" dirty="0">
                <a:solidFill>
                  <a:srgbClr val="232B5C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AC948C9-D0BA-4CF2-80A8-9291E02F5274}"/>
                </a:ext>
              </a:extLst>
            </p:cNvPr>
            <p:cNvGrpSpPr/>
            <p:nvPr/>
          </p:nvGrpSpPr>
          <p:grpSpPr>
            <a:xfrm>
              <a:off x="3819149" y="3996095"/>
              <a:ext cx="598029" cy="280507"/>
              <a:chOff x="3716253" y="3996095"/>
              <a:chExt cx="598029" cy="280507"/>
            </a:xfrm>
          </p:grpSpPr>
          <p:pic>
            <p:nvPicPr>
              <p:cNvPr id="89" name="Graphic 88">
                <a:extLst>
                  <a:ext uri="{FF2B5EF4-FFF2-40B4-BE49-F238E27FC236}">
                    <a16:creationId xmlns:a16="http://schemas.microsoft.com/office/drawing/2014/main" id="{04CC410E-B5F7-4840-8B57-6EAC09E892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716253" y="3996095"/>
                <a:ext cx="280507" cy="280507"/>
              </a:xfrm>
              <a:prstGeom prst="rect">
                <a:avLst/>
              </a:prstGeom>
            </p:spPr>
          </p:pic>
          <p:pic>
            <p:nvPicPr>
              <p:cNvPr id="90" name="Graphic 89">
                <a:extLst>
                  <a:ext uri="{FF2B5EF4-FFF2-40B4-BE49-F238E27FC236}">
                    <a16:creationId xmlns:a16="http://schemas.microsoft.com/office/drawing/2014/main" id="{84A27AD0-A807-4D7C-888D-8C0537EB3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033775" y="3996095"/>
                <a:ext cx="280507" cy="280507"/>
              </a:xfrm>
              <a:prstGeom prst="rect">
                <a:avLst/>
              </a:prstGeom>
            </p:spPr>
          </p:pic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4FDDE29-7172-4E6E-AAE1-B2947C10CEB3}"/>
              </a:ext>
            </a:extLst>
          </p:cNvPr>
          <p:cNvGrpSpPr/>
          <p:nvPr/>
        </p:nvGrpSpPr>
        <p:grpSpPr>
          <a:xfrm>
            <a:off x="1147994" y="947553"/>
            <a:ext cx="1815304" cy="3310152"/>
            <a:chOff x="5193911" y="947553"/>
            <a:chExt cx="1815304" cy="3310152"/>
          </a:xfrm>
        </p:grpSpPr>
        <p:grpSp>
          <p:nvGrpSpPr>
            <p:cNvPr id="69" name="Google Shape;460;p40">
              <a:extLst>
                <a:ext uri="{FF2B5EF4-FFF2-40B4-BE49-F238E27FC236}">
                  <a16:creationId xmlns:a16="http://schemas.microsoft.com/office/drawing/2014/main" id="{385E4983-1502-461F-B8CC-ECF5A45444EE}"/>
                </a:ext>
              </a:extLst>
            </p:cNvPr>
            <p:cNvGrpSpPr/>
            <p:nvPr/>
          </p:nvGrpSpPr>
          <p:grpSpPr>
            <a:xfrm>
              <a:off x="5842489" y="1494854"/>
              <a:ext cx="473400" cy="473400"/>
              <a:chOff x="5842489" y="1703401"/>
              <a:chExt cx="473400" cy="473400"/>
            </a:xfrm>
          </p:grpSpPr>
          <p:sp>
            <p:nvSpPr>
              <p:cNvPr id="70" name="Google Shape;461;p40">
                <a:extLst>
                  <a:ext uri="{FF2B5EF4-FFF2-40B4-BE49-F238E27FC236}">
                    <a16:creationId xmlns:a16="http://schemas.microsoft.com/office/drawing/2014/main" id="{74846534-D387-44F2-AFD8-2AF164910F9C}"/>
                  </a:ext>
                </a:extLst>
              </p:cNvPr>
              <p:cNvSpPr/>
              <p:nvPr/>
            </p:nvSpPr>
            <p:spPr>
              <a:xfrm rot="8100000">
                <a:off x="5911817" y="1772729"/>
                <a:ext cx="334744" cy="334744"/>
              </a:xfrm>
              <a:prstGeom prst="teardrop">
                <a:avLst>
                  <a:gd name="adj" fmla="val 100000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462;p40">
                <a:extLst>
                  <a:ext uri="{FF2B5EF4-FFF2-40B4-BE49-F238E27FC236}">
                    <a16:creationId xmlns:a16="http://schemas.microsoft.com/office/drawing/2014/main" id="{53795B95-E866-4DC8-8201-FA6E189E59A7}"/>
                  </a:ext>
                </a:extLst>
              </p:cNvPr>
              <p:cNvSpPr/>
              <p:nvPr/>
            </p:nvSpPr>
            <p:spPr>
              <a:xfrm>
                <a:off x="6012139" y="1866499"/>
                <a:ext cx="134100" cy="134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" dirty="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</p:grpSp>
        <p:sp>
          <p:nvSpPr>
            <p:cNvPr id="83" name="Google Shape;474;p40">
              <a:extLst>
                <a:ext uri="{FF2B5EF4-FFF2-40B4-BE49-F238E27FC236}">
                  <a16:creationId xmlns:a16="http://schemas.microsoft.com/office/drawing/2014/main" id="{542EDB04-AB54-409D-904C-0C0D83C054CA}"/>
                </a:ext>
              </a:extLst>
            </p:cNvPr>
            <p:cNvSpPr txBox="1"/>
            <p:nvPr/>
          </p:nvSpPr>
          <p:spPr>
            <a:xfrm>
              <a:off x="5436010" y="947553"/>
              <a:ext cx="1286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JO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نقطة الخروج</a:t>
              </a:r>
              <a:endParaRPr lang="en-US" sz="900" dirty="0">
                <a:solidFill>
                  <a:srgbClr val="232B5C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endParaRPr>
            </a:p>
          </p:txBody>
        </p:sp>
        <p:sp>
          <p:nvSpPr>
            <p:cNvPr id="91" name="Google Shape;472;p40">
              <a:extLst>
                <a:ext uri="{FF2B5EF4-FFF2-40B4-BE49-F238E27FC236}">
                  <a16:creationId xmlns:a16="http://schemas.microsoft.com/office/drawing/2014/main" id="{F76E48AC-DF90-435F-AE17-3855BBE76E34}"/>
                </a:ext>
              </a:extLst>
            </p:cNvPr>
            <p:cNvSpPr txBox="1"/>
            <p:nvPr/>
          </p:nvSpPr>
          <p:spPr>
            <a:xfrm>
              <a:off x="5193911" y="3245453"/>
              <a:ext cx="1815304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JO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كيف تدمج مبيعاتك وأنظمة الخدمة الخاصة بك؟</a:t>
              </a:r>
              <a:endParaRPr sz="900" dirty="0">
                <a:solidFill>
                  <a:srgbClr val="232B5C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C6711229-80AF-4ABB-81FE-DEC2E69DD957}"/>
                </a:ext>
              </a:extLst>
            </p:cNvPr>
            <p:cNvGrpSpPr/>
            <p:nvPr/>
          </p:nvGrpSpPr>
          <p:grpSpPr>
            <a:xfrm>
              <a:off x="5468407" y="3996095"/>
              <a:ext cx="710955" cy="261610"/>
              <a:chOff x="2686375" y="4469238"/>
              <a:chExt cx="710955" cy="261610"/>
            </a:xfrm>
          </p:grpSpPr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AEF67E6A-7BD3-420A-95C4-0B5ACBECF220}"/>
                  </a:ext>
                </a:extLst>
              </p:cNvPr>
              <p:cNvSpPr/>
              <p:nvPr/>
            </p:nvSpPr>
            <p:spPr>
              <a:xfrm>
                <a:off x="2712502" y="4488721"/>
                <a:ext cx="552066" cy="222645"/>
              </a:xfrm>
              <a:prstGeom prst="roundRect">
                <a:avLst/>
              </a:prstGeom>
              <a:solidFill>
                <a:srgbClr val="FD51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IN NEXT™ ARABIC BOLD" panose="020B0803020203050203" pitchFamily="34" charset="-78"/>
                  <a:cs typeface="DIN NEXT™ ARABIC BOLD" panose="020B0803020203050203" pitchFamily="34" charset="-78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6181C24-8182-46D6-B83B-214174C06DB2}"/>
                  </a:ext>
                </a:extLst>
              </p:cNvPr>
              <p:cNvSpPr txBox="1"/>
              <p:nvPr/>
            </p:nvSpPr>
            <p:spPr>
              <a:xfrm>
                <a:off x="2686375" y="4469238"/>
                <a:ext cx="710955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b="1" dirty="0">
                    <a:solidFill>
                      <a:schemeClr val="bg1"/>
                    </a:solidFill>
                    <a:latin typeface="DIN NEXT™ ARABIC BOLD" panose="020B0803020203050203" pitchFamily="34" charset="-78"/>
                    <a:ea typeface="Source Sans Pro"/>
                    <a:cs typeface="DIN NEXT™ ARABIC BOLD" panose="020B0803020203050203" pitchFamily="34" charset="-78"/>
                    <a:sym typeface="Source Sans Pro"/>
                  </a:rPr>
                  <a:t>TICKET</a:t>
                </a:r>
                <a:endParaRPr lang="en-US" sz="1100" dirty="0">
                  <a:solidFill>
                    <a:schemeClr val="bg1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endParaRP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9825479-E2F9-4D0F-93E6-75D5D316C382}"/>
                </a:ext>
              </a:extLst>
            </p:cNvPr>
            <p:cNvGrpSpPr/>
            <p:nvPr/>
          </p:nvGrpSpPr>
          <p:grpSpPr>
            <a:xfrm>
              <a:off x="6104020" y="3996095"/>
              <a:ext cx="760573" cy="261610"/>
              <a:chOff x="2712502" y="4469238"/>
              <a:chExt cx="760573" cy="261610"/>
            </a:xfrm>
          </p:grpSpPr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BD06532B-A378-4940-9364-D84A52A185C1}"/>
                  </a:ext>
                </a:extLst>
              </p:cNvPr>
              <p:cNvSpPr/>
              <p:nvPr/>
            </p:nvSpPr>
            <p:spPr>
              <a:xfrm>
                <a:off x="2712502" y="4488721"/>
                <a:ext cx="552066" cy="222645"/>
              </a:xfrm>
              <a:prstGeom prst="roundRect">
                <a:avLst/>
              </a:prstGeom>
              <a:solidFill>
                <a:srgbClr val="FD51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IN NEXT™ ARABIC BOLD" panose="020B0803020203050203" pitchFamily="34" charset="-78"/>
                  <a:cs typeface="DIN NEXT™ ARABIC BOLD" panose="020B0803020203050203" pitchFamily="34" charset="-78"/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7151CFE0-0DB4-455E-85B5-21A1B3A63286}"/>
                  </a:ext>
                </a:extLst>
              </p:cNvPr>
              <p:cNvSpPr txBox="1"/>
              <p:nvPr/>
            </p:nvSpPr>
            <p:spPr>
              <a:xfrm>
                <a:off x="2762120" y="4469238"/>
                <a:ext cx="710955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b="1" dirty="0">
                    <a:solidFill>
                      <a:schemeClr val="bg1"/>
                    </a:solidFill>
                    <a:latin typeface="DIN NEXT™ ARABIC BOLD" panose="020B0803020203050203" pitchFamily="34" charset="-78"/>
                    <a:ea typeface="Source Sans Pro"/>
                    <a:cs typeface="DIN NEXT™ ARABIC BOLD" panose="020B0803020203050203" pitchFamily="34" charset="-78"/>
                    <a:sym typeface="Source Sans Pro"/>
                  </a:rPr>
                  <a:t>CRM</a:t>
                </a:r>
                <a:endParaRPr lang="en-US" sz="1100" dirty="0">
                  <a:solidFill>
                    <a:schemeClr val="bg1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endParaRPr>
              </a:p>
            </p:txBody>
          </p:sp>
        </p:grp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3151EE0-0071-4D5C-AB5E-6F5F5F0F07A1}"/>
              </a:ext>
            </a:extLst>
          </p:cNvPr>
          <p:cNvCxnSpPr/>
          <p:nvPr/>
        </p:nvCxnSpPr>
        <p:spPr>
          <a:xfrm flipV="1">
            <a:off x="2024785" y="2358189"/>
            <a:ext cx="0" cy="113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BE5B3F78-988C-44F1-8B5D-C6BF2D02D3A7}"/>
              </a:ext>
            </a:extLst>
          </p:cNvPr>
          <p:cNvCxnSpPr/>
          <p:nvPr/>
        </p:nvCxnSpPr>
        <p:spPr>
          <a:xfrm flipV="1">
            <a:off x="6082623" y="2286000"/>
            <a:ext cx="0" cy="113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D3D8533-7150-414C-9B7C-4A714AD25AF3}"/>
              </a:ext>
            </a:extLst>
          </p:cNvPr>
          <p:cNvCxnSpPr/>
          <p:nvPr/>
        </p:nvCxnSpPr>
        <p:spPr>
          <a:xfrm flipV="1">
            <a:off x="4033775" y="2286000"/>
            <a:ext cx="0" cy="113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572553F-D442-41E9-AA3B-39CDA3EFA09D}"/>
              </a:ext>
            </a:extLst>
          </p:cNvPr>
          <p:cNvGrpSpPr/>
          <p:nvPr/>
        </p:nvGrpSpPr>
        <p:grpSpPr>
          <a:xfrm>
            <a:off x="5465445" y="947553"/>
            <a:ext cx="1286400" cy="3324481"/>
            <a:chOff x="1374362" y="947553"/>
            <a:chExt cx="1286400" cy="3324481"/>
          </a:xfrm>
        </p:grpSpPr>
        <p:grpSp>
          <p:nvGrpSpPr>
            <p:cNvPr id="63" name="Google Shape;454;p40">
              <a:extLst>
                <a:ext uri="{FF2B5EF4-FFF2-40B4-BE49-F238E27FC236}">
                  <a16:creationId xmlns:a16="http://schemas.microsoft.com/office/drawing/2014/main" id="{8F9306EE-91FF-4B7F-8966-F770CBFE252D}"/>
                </a:ext>
              </a:extLst>
            </p:cNvPr>
            <p:cNvGrpSpPr/>
            <p:nvPr/>
          </p:nvGrpSpPr>
          <p:grpSpPr>
            <a:xfrm>
              <a:off x="1780862" y="1494854"/>
              <a:ext cx="473400" cy="473400"/>
              <a:chOff x="1786339" y="1703401"/>
              <a:chExt cx="473400" cy="473400"/>
            </a:xfrm>
          </p:grpSpPr>
          <p:sp>
            <p:nvSpPr>
              <p:cNvPr id="64" name="Google Shape;455;p40">
                <a:extLst>
                  <a:ext uri="{FF2B5EF4-FFF2-40B4-BE49-F238E27FC236}">
                    <a16:creationId xmlns:a16="http://schemas.microsoft.com/office/drawing/2014/main" id="{0A985A52-1FB7-41DD-BE42-B38AE5960568}"/>
                  </a:ext>
                </a:extLst>
              </p:cNvPr>
              <p:cNvSpPr/>
              <p:nvPr/>
            </p:nvSpPr>
            <p:spPr>
              <a:xfrm rot="8100000">
                <a:off x="1855667" y="1772729"/>
                <a:ext cx="334744" cy="334744"/>
              </a:xfrm>
              <a:prstGeom prst="teardrop">
                <a:avLst>
                  <a:gd name="adj" fmla="val 10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456;p40">
                <a:extLst>
                  <a:ext uri="{FF2B5EF4-FFF2-40B4-BE49-F238E27FC236}">
                    <a16:creationId xmlns:a16="http://schemas.microsoft.com/office/drawing/2014/main" id="{1354E5E5-96E2-428C-ABD7-C61B6D45DF28}"/>
                  </a:ext>
                </a:extLst>
              </p:cNvPr>
              <p:cNvSpPr/>
              <p:nvPr/>
            </p:nvSpPr>
            <p:spPr>
              <a:xfrm>
                <a:off x="1955989" y="1866499"/>
                <a:ext cx="134100" cy="134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" dirty="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endParaRPr>
              </a:p>
            </p:txBody>
          </p:sp>
        </p:grpSp>
        <p:sp>
          <p:nvSpPr>
            <p:cNvPr id="81" name="Google Shape;472;p40">
              <a:extLst>
                <a:ext uri="{FF2B5EF4-FFF2-40B4-BE49-F238E27FC236}">
                  <a16:creationId xmlns:a16="http://schemas.microsoft.com/office/drawing/2014/main" id="{A32059C3-62E3-440C-8158-EFE02E0BE90D}"/>
                </a:ext>
              </a:extLst>
            </p:cNvPr>
            <p:cNvSpPr txBox="1"/>
            <p:nvPr/>
          </p:nvSpPr>
          <p:spPr>
            <a:xfrm>
              <a:off x="1374362" y="947553"/>
              <a:ext cx="1286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lvl="0" algn="ctr"/>
              <a:r>
                <a:rPr lang="ar-JO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نقطة الدخول</a:t>
              </a:r>
              <a:endParaRPr lang="en-US" sz="900" dirty="0">
                <a:solidFill>
                  <a:srgbClr val="232B5C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endParaRPr>
            </a:p>
          </p:txBody>
        </p:sp>
        <p:sp>
          <p:nvSpPr>
            <p:cNvPr id="84" name="Google Shape;472;p40">
              <a:extLst>
                <a:ext uri="{FF2B5EF4-FFF2-40B4-BE49-F238E27FC236}">
                  <a16:creationId xmlns:a16="http://schemas.microsoft.com/office/drawing/2014/main" id="{97BDD2E3-09B7-4D4F-B3BC-832B25871AB9}"/>
                </a:ext>
              </a:extLst>
            </p:cNvPr>
            <p:cNvSpPr txBox="1"/>
            <p:nvPr/>
          </p:nvSpPr>
          <p:spPr>
            <a:xfrm>
              <a:off x="1374362" y="3297085"/>
              <a:ext cx="1286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JO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بناء الوعي بقناة </a:t>
              </a:r>
              <a:r>
                <a:rPr lang="en-US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WhatsApp</a:t>
              </a:r>
              <a:r>
                <a:rPr lang="ar-JO" sz="900" dirty="0">
                  <a:solidFill>
                    <a:srgbClr val="232B5C"/>
                  </a:solidFill>
                  <a:latin typeface="DIN NEXT™ ARABIC REGULAR" panose="020B0503020203050203" pitchFamily="34" charset="-78"/>
                  <a:ea typeface="Source Sans Pro"/>
                  <a:cs typeface="DIN NEXT™ ARABIC REGULAR" panose="020B0503020203050203" pitchFamily="34" charset="-78"/>
                  <a:sym typeface="Source Sans Pro"/>
                </a:rPr>
                <a:t> لدى المستخدمين</a:t>
              </a:r>
              <a:endParaRPr sz="900" dirty="0">
                <a:solidFill>
                  <a:srgbClr val="232B5C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CB11C7D-0849-407B-9A4C-1C94635ECCFB}"/>
                </a:ext>
              </a:extLst>
            </p:cNvPr>
            <p:cNvGrpSpPr/>
            <p:nvPr/>
          </p:nvGrpSpPr>
          <p:grpSpPr>
            <a:xfrm>
              <a:off x="1429110" y="3978672"/>
              <a:ext cx="1176904" cy="293362"/>
              <a:chOff x="1458479" y="3978672"/>
              <a:chExt cx="1176904" cy="293362"/>
            </a:xfrm>
          </p:grpSpPr>
          <p:pic>
            <p:nvPicPr>
              <p:cNvPr id="85" name="Graphic 84">
                <a:extLst>
                  <a:ext uri="{FF2B5EF4-FFF2-40B4-BE49-F238E27FC236}">
                    <a16:creationId xmlns:a16="http://schemas.microsoft.com/office/drawing/2014/main" id="{97C50344-52ED-4D79-9846-C55FA5C91C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354875" y="3991526"/>
                <a:ext cx="280508" cy="280508"/>
              </a:xfrm>
              <a:prstGeom prst="rect">
                <a:avLst/>
              </a:prstGeom>
            </p:spPr>
          </p:pic>
          <p:pic>
            <p:nvPicPr>
              <p:cNvPr id="86" name="Graphic 85">
                <a:extLst>
                  <a:ext uri="{FF2B5EF4-FFF2-40B4-BE49-F238E27FC236}">
                    <a16:creationId xmlns:a16="http://schemas.microsoft.com/office/drawing/2014/main" id="{F071640D-FA6F-434F-81B3-BC4E96C81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721827" y="3978672"/>
                <a:ext cx="280508" cy="280508"/>
              </a:xfrm>
              <a:prstGeom prst="rect">
                <a:avLst/>
              </a:prstGeom>
            </p:spPr>
          </p:pic>
          <p:pic>
            <p:nvPicPr>
              <p:cNvPr id="87" name="Graphic 86">
                <a:extLst>
                  <a:ext uri="{FF2B5EF4-FFF2-40B4-BE49-F238E27FC236}">
                    <a16:creationId xmlns:a16="http://schemas.microsoft.com/office/drawing/2014/main" id="{B5F1CEA7-B497-4CD5-8386-8CE4F4FBB5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047113" y="3991526"/>
                <a:ext cx="270747" cy="270747"/>
              </a:xfrm>
              <a:prstGeom prst="rect">
                <a:avLst/>
              </a:prstGeom>
            </p:spPr>
          </p:pic>
          <p:pic>
            <p:nvPicPr>
              <p:cNvPr id="22" name="Graphic 21">
                <a:extLst>
                  <a:ext uri="{FF2B5EF4-FFF2-40B4-BE49-F238E27FC236}">
                    <a16:creationId xmlns:a16="http://schemas.microsoft.com/office/drawing/2014/main" id="{B2EE97DA-B9C0-426B-B664-9B0F008422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458479" y="3982370"/>
                <a:ext cx="280507" cy="28050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479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رسائل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Customer care</a:t>
            </a:r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 تمكن المنشئة من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17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2804960" y="177666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قم بحل المشكلات بشكل فردي من خلال المحادثات الخاصة.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2804960" y="2571750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اجمع البيانات (الاسم ، الموقع ... إلخ) ، الملاحظات أو المراجعات.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2804960" y="338588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استكشف المنتجات والخدمات والقيام بتقديم الطلبات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440A67-CFC6-4D36-8704-316A270DBB09}"/>
              </a:ext>
            </a:extLst>
          </p:cNvPr>
          <p:cNvGrpSpPr/>
          <p:nvPr/>
        </p:nvGrpSpPr>
        <p:grpSpPr>
          <a:xfrm>
            <a:off x="7741232" y="1753101"/>
            <a:ext cx="616618" cy="2239878"/>
            <a:chOff x="1272338" y="1753101"/>
            <a:chExt cx="616618" cy="223987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FFAA0A4-4E35-4285-9507-431D36FCE346}"/>
                </a:ext>
              </a:extLst>
            </p:cNvPr>
            <p:cNvSpPr/>
            <p:nvPr/>
          </p:nvSpPr>
          <p:spPr>
            <a:xfrm>
              <a:off x="1272338" y="175310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2BC6CA-C8E5-4274-AA3D-656B2061D58E}"/>
                </a:ext>
              </a:extLst>
            </p:cNvPr>
            <p:cNvSpPr/>
            <p:nvPr/>
          </p:nvSpPr>
          <p:spPr>
            <a:xfrm>
              <a:off x="1272338" y="256473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CCEC8AB-EF9E-4E91-A3F3-ED294EA2F74F}"/>
                </a:ext>
              </a:extLst>
            </p:cNvPr>
            <p:cNvSpPr/>
            <p:nvPr/>
          </p:nvSpPr>
          <p:spPr>
            <a:xfrm>
              <a:off x="1272338" y="337636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6DEC7A0-D7BE-4228-AF87-2BA605746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96664" y="1848852"/>
              <a:ext cx="364958" cy="364958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7FDF6AB1-321F-43B1-A87C-3ADC710A7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96664" y="2694570"/>
              <a:ext cx="356939" cy="356939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EBC5DF9C-BE44-4F9F-8438-03AD61EB7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73603" y="3506199"/>
              <a:ext cx="388019" cy="3880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5269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فوائد رسائل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Customer care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18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2835440" y="177666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زيادة رضا العملاء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2835440" y="2571750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زيادة الكفاءة التشغيلية لخدمة العملاء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2835440" y="338588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زيادة قيمة عمر العميل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35B053E-AB05-49AE-8307-906A05624C6E}"/>
              </a:ext>
            </a:extLst>
          </p:cNvPr>
          <p:cNvGrpSpPr/>
          <p:nvPr/>
        </p:nvGrpSpPr>
        <p:grpSpPr>
          <a:xfrm>
            <a:off x="7581698" y="1753101"/>
            <a:ext cx="616618" cy="2239878"/>
            <a:chOff x="1272338" y="1753101"/>
            <a:chExt cx="616618" cy="223987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FFAA0A4-4E35-4285-9507-431D36FCE346}"/>
                </a:ext>
              </a:extLst>
            </p:cNvPr>
            <p:cNvSpPr/>
            <p:nvPr/>
          </p:nvSpPr>
          <p:spPr>
            <a:xfrm>
              <a:off x="1272338" y="175310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9C30AA22-9ADC-4529-93AF-C516DF21C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94733" y="1861386"/>
              <a:ext cx="341884" cy="341884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2BC6CA-C8E5-4274-AA3D-656B2061D58E}"/>
                </a:ext>
              </a:extLst>
            </p:cNvPr>
            <p:cNvSpPr/>
            <p:nvPr/>
          </p:nvSpPr>
          <p:spPr>
            <a:xfrm>
              <a:off x="1272338" y="256473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CCEC8AB-EF9E-4E91-A3F3-ED294EA2F74F}"/>
                </a:ext>
              </a:extLst>
            </p:cNvPr>
            <p:cNvSpPr/>
            <p:nvPr/>
          </p:nvSpPr>
          <p:spPr>
            <a:xfrm>
              <a:off x="1272338" y="337636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C762C627-62B3-4B06-A965-74BF7BCBE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44026" y="3448049"/>
              <a:ext cx="473241" cy="473241"/>
            </a:xfrm>
            <a:prstGeom prst="rect">
              <a:avLst/>
            </a:prstGeom>
          </p:spPr>
        </p:pic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B925AC34-8078-4B2D-A56A-FE4699C9B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68089" y="2654529"/>
              <a:ext cx="433577" cy="433577"/>
            </a:xfrm>
            <a:prstGeom prst="rect">
              <a:avLst/>
            </a:prstGeom>
          </p:spPr>
        </p:pic>
      </p:grpSp>
      <p:pic>
        <p:nvPicPr>
          <p:cNvPr id="1026" name="Picture 2" descr="Customer Lifetime Value - CIO Wiki">
            <a:extLst>
              <a:ext uri="{FF2B5EF4-FFF2-40B4-BE49-F238E27FC236}">
                <a16:creationId xmlns:a16="http://schemas.microsoft.com/office/drawing/2014/main" id="{C2DC52BC-E749-4870-90ED-41D9E20F4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590204"/>
            <a:ext cx="38100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083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Notification</a:t>
            </a:r>
            <a:endParaRPr b="1" i="0" dirty="0">
              <a:solidFill>
                <a:srgbClr val="FD5129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19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394CDDC-A4A5-45A0-95E1-A3776F1A6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038" y="1057275"/>
            <a:ext cx="28575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01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لماذا</a:t>
            </a:r>
            <a:r>
              <a:rPr lang="en" b="1" i="0" dirty="0">
                <a:solidFill>
                  <a:schemeClr val="accent1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i="0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 BUSINESS API.</a:t>
            </a:r>
            <a:endParaRPr b="1" i="0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81CDD69-F352-4CA2-BDEB-86818A374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682" y="1023686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تمكن رسائل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Notification</a:t>
            </a:r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 المنشئة من 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20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1030808" y="1776663"/>
            <a:ext cx="6407144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تسليم رسائل مهمة في الوقت المناسب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868707" y="2571750"/>
            <a:ext cx="6569245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استمر في المحادثة مع العملاء الذين يستجيبون لإشعاراتك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2881992" y="338588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ابدأ محادثة مع عملائك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4448A2-F13F-448C-8553-A40F84706231}"/>
              </a:ext>
            </a:extLst>
          </p:cNvPr>
          <p:cNvGrpSpPr/>
          <p:nvPr/>
        </p:nvGrpSpPr>
        <p:grpSpPr>
          <a:xfrm>
            <a:off x="7627418" y="1753101"/>
            <a:ext cx="616618" cy="2239878"/>
            <a:chOff x="1272338" y="1753101"/>
            <a:chExt cx="616618" cy="223987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FFAA0A4-4E35-4285-9507-431D36FCE346}"/>
                </a:ext>
              </a:extLst>
            </p:cNvPr>
            <p:cNvSpPr/>
            <p:nvPr/>
          </p:nvSpPr>
          <p:spPr>
            <a:xfrm>
              <a:off x="1272338" y="175310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2BC6CA-C8E5-4274-AA3D-656B2061D58E}"/>
                </a:ext>
              </a:extLst>
            </p:cNvPr>
            <p:cNvSpPr/>
            <p:nvPr/>
          </p:nvSpPr>
          <p:spPr>
            <a:xfrm>
              <a:off x="1272338" y="256473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CCEC8AB-EF9E-4E91-A3F3-ED294EA2F74F}"/>
                </a:ext>
              </a:extLst>
            </p:cNvPr>
            <p:cNvSpPr/>
            <p:nvPr/>
          </p:nvSpPr>
          <p:spPr>
            <a:xfrm>
              <a:off x="1272338" y="337636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718D9135-4E23-487C-A8E5-59CDAD321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77112" y="1847600"/>
              <a:ext cx="381000" cy="381000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37DD622-14C2-48FC-BE1E-AE3528AB0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26479" y="2618872"/>
              <a:ext cx="508335" cy="508335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6E7CFE5D-980B-4AA0-8531-7327362DC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0800000">
              <a:off x="1377112" y="3506699"/>
              <a:ext cx="387519" cy="3875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5308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تصنيفات القوالب لرسائل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Notification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21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2600576" y="1480738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Issue Resolution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14" name="Google Shape;76;p13">
            <a:extLst>
              <a:ext uri="{FF2B5EF4-FFF2-40B4-BE49-F238E27FC236}">
                <a16:creationId xmlns:a16="http://schemas.microsoft.com/office/drawing/2014/main" id="{1A2135E0-E901-45E6-A938-8A767366575D}"/>
              </a:ext>
            </a:extLst>
          </p:cNvPr>
          <p:cNvSpPr txBox="1"/>
          <p:nvPr/>
        </p:nvSpPr>
        <p:spPr>
          <a:xfrm>
            <a:off x="2299281" y="2092995"/>
            <a:ext cx="1825297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Reservation Update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18" name="Google Shape;76;p13">
            <a:extLst>
              <a:ext uri="{FF2B5EF4-FFF2-40B4-BE49-F238E27FC236}">
                <a16:creationId xmlns:a16="http://schemas.microsoft.com/office/drawing/2014/main" id="{867E2E96-AE0A-4EA8-AB29-1E0176CE6F07}"/>
              </a:ext>
            </a:extLst>
          </p:cNvPr>
          <p:cNvSpPr txBox="1"/>
          <p:nvPr/>
        </p:nvSpPr>
        <p:spPr>
          <a:xfrm>
            <a:off x="2600576" y="2695965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Ticket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21" name="Google Shape;76;p13">
            <a:extLst>
              <a:ext uri="{FF2B5EF4-FFF2-40B4-BE49-F238E27FC236}">
                <a16:creationId xmlns:a16="http://schemas.microsoft.com/office/drawing/2014/main" id="{EEFD2731-624F-4E82-A857-36B686AA998F}"/>
              </a:ext>
            </a:extLst>
          </p:cNvPr>
          <p:cNvSpPr txBox="1"/>
          <p:nvPr/>
        </p:nvSpPr>
        <p:spPr>
          <a:xfrm>
            <a:off x="2600576" y="3280139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Alert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24" name="Google Shape;76;p13">
            <a:extLst>
              <a:ext uri="{FF2B5EF4-FFF2-40B4-BE49-F238E27FC236}">
                <a16:creationId xmlns:a16="http://schemas.microsoft.com/office/drawing/2014/main" id="{444ECDCE-3D68-4793-BC63-81A4910AB08E}"/>
              </a:ext>
            </a:extLst>
          </p:cNvPr>
          <p:cNvSpPr txBox="1"/>
          <p:nvPr/>
        </p:nvSpPr>
        <p:spPr>
          <a:xfrm>
            <a:off x="2278729" y="3864313"/>
            <a:ext cx="1845849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Appointment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27" name="Google Shape;76;p13">
            <a:extLst>
              <a:ext uri="{FF2B5EF4-FFF2-40B4-BE49-F238E27FC236}">
                <a16:creationId xmlns:a16="http://schemas.microsoft.com/office/drawing/2014/main" id="{837E41DE-61FA-492E-9929-8B041A60323C}"/>
              </a:ext>
            </a:extLst>
          </p:cNvPr>
          <p:cNvSpPr txBox="1"/>
          <p:nvPr/>
        </p:nvSpPr>
        <p:spPr>
          <a:xfrm>
            <a:off x="5001301" y="1480738"/>
            <a:ext cx="273694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Personal Finance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30" name="Google Shape;76;p13">
            <a:extLst>
              <a:ext uri="{FF2B5EF4-FFF2-40B4-BE49-F238E27FC236}">
                <a16:creationId xmlns:a16="http://schemas.microsoft.com/office/drawing/2014/main" id="{B5BD2100-D3F2-477B-BF05-DF28E0DE7D50}"/>
              </a:ext>
            </a:extLst>
          </p:cNvPr>
          <p:cNvSpPr txBox="1"/>
          <p:nvPr/>
        </p:nvSpPr>
        <p:spPr>
          <a:xfrm>
            <a:off x="6214239" y="2067097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Shipping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33" name="Google Shape;76;p13">
            <a:extLst>
              <a:ext uri="{FF2B5EF4-FFF2-40B4-BE49-F238E27FC236}">
                <a16:creationId xmlns:a16="http://schemas.microsoft.com/office/drawing/2014/main" id="{5AF08A0B-5156-4E2F-A1CE-9506E44DD543}"/>
              </a:ext>
            </a:extLst>
          </p:cNvPr>
          <p:cNvSpPr txBox="1"/>
          <p:nvPr/>
        </p:nvSpPr>
        <p:spPr>
          <a:xfrm>
            <a:off x="6214239" y="2662056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Account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39" name="Google Shape;76;p13">
            <a:extLst>
              <a:ext uri="{FF2B5EF4-FFF2-40B4-BE49-F238E27FC236}">
                <a16:creationId xmlns:a16="http://schemas.microsoft.com/office/drawing/2014/main" id="{6F032FC8-DB63-4320-AC15-998CC669F9B2}"/>
              </a:ext>
            </a:extLst>
          </p:cNvPr>
          <p:cNvSpPr txBox="1"/>
          <p:nvPr/>
        </p:nvSpPr>
        <p:spPr>
          <a:xfrm>
            <a:off x="6214239" y="3247833"/>
            <a:ext cx="1524002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Payment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2" name="Google Shape;76;p13">
            <a:extLst>
              <a:ext uri="{FF2B5EF4-FFF2-40B4-BE49-F238E27FC236}">
                <a16:creationId xmlns:a16="http://schemas.microsoft.com/office/drawing/2014/main" id="{A2E530FB-23A2-4271-B12C-FF0B7BAFC5B9}"/>
              </a:ext>
            </a:extLst>
          </p:cNvPr>
          <p:cNvSpPr txBox="1"/>
          <p:nvPr/>
        </p:nvSpPr>
        <p:spPr>
          <a:xfrm>
            <a:off x="5422668" y="3872916"/>
            <a:ext cx="2315573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Transportation Update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3A3C63-ED19-4ABE-8468-D4020AA56F13}"/>
              </a:ext>
            </a:extLst>
          </p:cNvPr>
          <p:cNvGrpSpPr/>
          <p:nvPr/>
        </p:nvGrpSpPr>
        <p:grpSpPr>
          <a:xfrm>
            <a:off x="4325743" y="1574667"/>
            <a:ext cx="408827" cy="2745207"/>
            <a:chOff x="1821275" y="1574667"/>
            <a:chExt cx="408827" cy="2745207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FFAA0A4-4E35-4285-9507-431D36FCE346}"/>
                </a:ext>
              </a:extLst>
            </p:cNvPr>
            <p:cNvSpPr/>
            <p:nvPr/>
          </p:nvSpPr>
          <p:spPr>
            <a:xfrm>
              <a:off x="1829047" y="1574667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31D680E-E86A-4B85-99D7-7659271ED178}"/>
                </a:ext>
              </a:extLst>
            </p:cNvPr>
            <p:cNvSpPr/>
            <p:nvPr/>
          </p:nvSpPr>
          <p:spPr>
            <a:xfrm>
              <a:off x="1829047" y="2165430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42D726C-37BB-4893-8AB6-0F0A5B13AEEB}"/>
                </a:ext>
              </a:extLst>
            </p:cNvPr>
            <p:cNvSpPr/>
            <p:nvPr/>
          </p:nvSpPr>
          <p:spPr>
            <a:xfrm>
              <a:off x="1821275" y="2751801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2CB3F5A-FAFA-4C98-B79C-EDEBF66F511A}"/>
                </a:ext>
              </a:extLst>
            </p:cNvPr>
            <p:cNvSpPr/>
            <p:nvPr/>
          </p:nvSpPr>
          <p:spPr>
            <a:xfrm>
              <a:off x="1821275" y="3333780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29B4ABB-A025-49D6-ADDC-E42BF2966C86}"/>
                </a:ext>
              </a:extLst>
            </p:cNvPr>
            <p:cNvSpPr/>
            <p:nvPr/>
          </p:nvSpPr>
          <p:spPr>
            <a:xfrm>
              <a:off x="1821275" y="3918819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BB2B7908-4F35-4198-B290-2D32EAF9B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930933" y="1655030"/>
              <a:ext cx="218245" cy="218245"/>
            </a:xfrm>
            <a:prstGeom prst="rect">
              <a:avLst/>
            </a:prstGeom>
          </p:spPr>
        </p:pic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3BADA43-91F0-45AF-BE54-C2CC60670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19536" y="2261898"/>
              <a:ext cx="221621" cy="221621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D18194C-87E5-4C44-956B-43AE48333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24171" y="2844729"/>
              <a:ext cx="210805" cy="210805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D63E1500-01CC-462F-9439-6AEF69241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12530" y="3417727"/>
              <a:ext cx="228627" cy="228627"/>
            </a:xfrm>
            <a:prstGeom prst="rect">
              <a:avLst/>
            </a:prstGeom>
          </p:spPr>
        </p:pic>
        <p:pic>
          <p:nvPicPr>
            <p:cNvPr id="448" name="Graphic 447">
              <a:extLst>
                <a:ext uri="{FF2B5EF4-FFF2-40B4-BE49-F238E27FC236}">
                  <a16:creationId xmlns:a16="http://schemas.microsoft.com/office/drawing/2014/main" id="{42E1FF81-6349-494E-AA21-A5016D7E5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921987" y="4011611"/>
              <a:ext cx="212989" cy="212989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264A469-200B-4BA9-B018-694B29FCF757}"/>
              </a:ext>
            </a:extLst>
          </p:cNvPr>
          <p:cNvGrpSpPr/>
          <p:nvPr/>
        </p:nvGrpSpPr>
        <p:grpSpPr>
          <a:xfrm>
            <a:off x="7810752" y="1574667"/>
            <a:ext cx="408827" cy="2745207"/>
            <a:chOff x="4991352" y="1574667"/>
            <a:chExt cx="408827" cy="2745207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B3B0F26-50D2-40E8-AB00-FEFC7BDB191E}"/>
                </a:ext>
              </a:extLst>
            </p:cNvPr>
            <p:cNvSpPr/>
            <p:nvPr/>
          </p:nvSpPr>
          <p:spPr>
            <a:xfrm>
              <a:off x="4999124" y="1574667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7140803-0A26-421F-AB08-DE17572DC4B4}"/>
                </a:ext>
              </a:extLst>
            </p:cNvPr>
            <p:cNvSpPr/>
            <p:nvPr/>
          </p:nvSpPr>
          <p:spPr>
            <a:xfrm>
              <a:off x="4999124" y="2165430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9352D10-F183-4129-BFB8-F20A65BA5F84}"/>
                </a:ext>
              </a:extLst>
            </p:cNvPr>
            <p:cNvSpPr/>
            <p:nvPr/>
          </p:nvSpPr>
          <p:spPr>
            <a:xfrm>
              <a:off x="4991352" y="2751801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E98AD85-49AC-4EF2-9FEC-41DC3DD3DDC7}"/>
                </a:ext>
              </a:extLst>
            </p:cNvPr>
            <p:cNvSpPr/>
            <p:nvPr/>
          </p:nvSpPr>
          <p:spPr>
            <a:xfrm>
              <a:off x="4991352" y="3333780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3C77049-211B-4996-8C4C-9FFFC25C5FB6}"/>
                </a:ext>
              </a:extLst>
            </p:cNvPr>
            <p:cNvSpPr/>
            <p:nvPr/>
          </p:nvSpPr>
          <p:spPr>
            <a:xfrm>
              <a:off x="4991352" y="3918819"/>
              <a:ext cx="401055" cy="40105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D5129"/>
                </a:solidFill>
              </a:endParaRPr>
            </a:p>
          </p:txBody>
        </p:sp>
        <p:pic>
          <p:nvPicPr>
            <p:cNvPr id="452" name="Graphic 451">
              <a:extLst>
                <a:ext uri="{FF2B5EF4-FFF2-40B4-BE49-F238E27FC236}">
                  <a16:creationId xmlns:a16="http://schemas.microsoft.com/office/drawing/2014/main" id="{060A44E9-4930-4B53-9473-65D6A29C5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055523" y="1620898"/>
              <a:ext cx="288259" cy="288259"/>
            </a:xfrm>
            <a:prstGeom prst="rect">
              <a:avLst/>
            </a:prstGeom>
          </p:spPr>
        </p:pic>
        <p:pic>
          <p:nvPicPr>
            <p:cNvPr id="456" name="Graphic 455">
              <a:extLst>
                <a:ext uri="{FF2B5EF4-FFF2-40B4-BE49-F238E27FC236}">
                  <a16:creationId xmlns:a16="http://schemas.microsoft.com/office/drawing/2014/main" id="{D0B31E69-046C-4F59-B3EB-26822FDD9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081589" y="2237332"/>
              <a:ext cx="262193" cy="262193"/>
            </a:xfrm>
            <a:prstGeom prst="rect">
              <a:avLst/>
            </a:prstGeom>
          </p:spPr>
        </p:pic>
        <p:pic>
          <p:nvPicPr>
            <p:cNvPr id="460" name="Graphic 459">
              <a:extLst>
                <a:ext uri="{FF2B5EF4-FFF2-40B4-BE49-F238E27FC236}">
                  <a16:creationId xmlns:a16="http://schemas.microsoft.com/office/drawing/2014/main" id="{1F53B131-84CF-44F2-B91A-9E6644CEC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040456" y="2801879"/>
              <a:ext cx="303326" cy="303326"/>
            </a:xfrm>
            <a:prstGeom prst="rect">
              <a:avLst/>
            </a:prstGeom>
          </p:spPr>
        </p:pic>
        <p:pic>
          <p:nvPicPr>
            <p:cNvPr id="462" name="Graphic 461">
              <a:extLst>
                <a:ext uri="{FF2B5EF4-FFF2-40B4-BE49-F238E27FC236}">
                  <a16:creationId xmlns:a16="http://schemas.microsoft.com/office/drawing/2014/main" id="{FA3CD89A-2E7F-4E62-AFDB-E0B8E1A47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5081589" y="3430400"/>
              <a:ext cx="203280" cy="203280"/>
            </a:xfrm>
            <a:prstGeom prst="rect">
              <a:avLst/>
            </a:prstGeom>
          </p:spPr>
        </p:pic>
        <p:pic>
          <p:nvPicPr>
            <p:cNvPr id="464" name="Graphic 463">
              <a:extLst>
                <a:ext uri="{FF2B5EF4-FFF2-40B4-BE49-F238E27FC236}">
                  <a16:creationId xmlns:a16="http://schemas.microsoft.com/office/drawing/2014/main" id="{8500247F-C32E-42EE-828E-495C38B31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078747" y="3997201"/>
              <a:ext cx="241807" cy="241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7148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شروط اشراك العميل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(opt-in)</a:t>
            </a:r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 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22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40" name="Google Shape;278;p30">
            <a:extLst>
              <a:ext uri="{FF2B5EF4-FFF2-40B4-BE49-F238E27FC236}">
                <a16:creationId xmlns:a16="http://schemas.microsoft.com/office/drawing/2014/main" id="{0DB282E7-5B36-4BF5-8359-8D3D5EE98138}"/>
              </a:ext>
            </a:extLst>
          </p:cNvPr>
          <p:cNvSpPr/>
          <p:nvPr/>
        </p:nvSpPr>
        <p:spPr>
          <a:xfrm>
            <a:off x="5990530" y="1622797"/>
            <a:ext cx="2211300" cy="21867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280;p30">
            <a:extLst>
              <a:ext uri="{FF2B5EF4-FFF2-40B4-BE49-F238E27FC236}">
                <a16:creationId xmlns:a16="http://schemas.microsoft.com/office/drawing/2014/main" id="{41D0FB83-F540-49CD-801C-F2CECCD648D1}"/>
              </a:ext>
            </a:extLst>
          </p:cNvPr>
          <p:cNvCxnSpPr>
            <a:cxnSpLocks/>
            <a:endCxn id="47" idx="1"/>
          </p:cNvCxnSpPr>
          <p:nvPr/>
        </p:nvCxnSpPr>
        <p:spPr>
          <a:xfrm flipV="1">
            <a:off x="3005412" y="2796686"/>
            <a:ext cx="418259" cy="694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D548944-D592-4DD9-90FE-F9E58CFD3B7B}"/>
              </a:ext>
            </a:extLst>
          </p:cNvPr>
          <p:cNvSpPr txBox="1"/>
          <p:nvPr/>
        </p:nvSpPr>
        <p:spPr>
          <a:xfrm>
            <a:off x="903873" y="2465161"/>
            <a:ext cx="18307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لا يمكن استخدام الإعلانات التي تنقر على </a:t>
            </a:r>
            <a:r>
              <a:rPr lang="en-US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 </a:t>
            </a:r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للاشتراك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E6F8237-0AFD-4004-9F34-EF5092A2B19E}"/>
              </a:ext>
            </a:extLst>
          </p:cNvPr>
          <p:cNvSpPr txBox="1"/>
          <p:nvPr/>
        </p:nvSpPr>
        <p:spPr>
          <a:xfrm>
            <a:off x="3423671" y="2427354"/>
            <a:ext cx="217945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يجب إكمال الحصول على موافقة المستخدم خارج </a:t>
            </a:r>
            <a:r>
              <a:rPr lang="en-US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75989E7-9114-4921-92BB-938ACE860936}"/>
              </a:ext>
            </a:extLst>
          </p:cNvPr>
          <p:cNvSpPr txBox="1"/>
          <p:nvPr/>
        </p:nvSpPr>
        <p:spPr>
          <a:xfrm>
            <a:off x="6034874" y="2427354"/>
            <a:ext cx="21008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يجب على العملاء الاشتراك صراحة في الإخطارات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cxnSp>
        <p:nvCxnSpPr>
          <p:cNvPr id="53" name="Google Shape;280;p30">
            <a:extLst>
              <a:ext uri="{FF2B5EF4-FFF2-40B4-BE49-F238E27FC236}">
                <a16:creationId xmlns:a16="http://schemas.microsoft.com/office/drawing/2014/main" id="{BD85F76C-A473-4435-A3C7-26EE951A73DD}"/>
              </a:ext>
            </a:extLst>
          </p:cNvPr>
          <p:cNvCxnSpPr>
            <a:cxnSpLocks/>
          </p:cNvCxnSpPr>
          <p:nvPr/>
        </p:nvCxnSpPr>
        <p:spPr>
          <a:xfrm>
            <a:off x="5656617" y="2716147"/>
            <a:ext cx="338326" cy="6878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278;p30">
            <a:extLst>
              <a:ext uri="{FF2B5EF4-FFF2-40B4-BE49-F238E27FC236}">
                <a16:creationId xmlns:a16="http://schemas.microsoft.com/office/drawing/2014/main" id="{228E699D-96A6-48BB-ADD6-0D5D1FBAA5B0}"/>
              </a:ext>
            </a:extLst>
          </p:cNvPr>
          <p:cNvSpPr/>
          <p:nvPr/>
        </p:nvSpPr>
        <p:spPr>
          <a:xfrm>
            <a:off x="3434494" y="1659678"/>
            <a:ext cx="2211300" cy="21867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278;p30">
            <a:extLst>
              <a:ext uri="{FF2B5EF4-FFF2-40B4-BE49-F238E27FC236}">
                <a16:creationId xmlns:a16="http://schemas.microsoft.com/office/drawing/2014/main" id="{B4966E89-2629-4E69-B304-D14431714964}"/>
              </a:ext>
            </a:extLst>
          </p:cNvPr>
          <p:cNvSpPr/>
          <p:nvPr/>
        </p:nvSpPr>
        <p:spPr>
          <a:xfrm>
            <a:off x="786150" y="1659678"/>
            <a:ext cx="2211300" cy="21867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CE237CC-3C7A-482A-9947-41BD0B3CEC87}"/>
              </a:ext>
            </a:extLst>
          </p:cNvPr>
          <p:cNvSpPr/>
          <p:nvPr/>
        </p:nvSpPr>
        <p:spPr>
          <a:xfrm>
            <a:off x="1747421" y="2059217"/>
            <a:ext cx="288758" cy="288758"/>
          </a:xfrm>
          <a:prstGeom prst="ellipse">
            <a:avLst/>
          </a:prstGeom>
          <a:solidFill>
            <a:srgbClr val="232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/>
              <a:t>3</a:t>
            </a:r>
            <a:endParaRPr lang="en-US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14D4790-201C-4887-B238-A9B9FB923207}"/>
              </a:ext>
            </a:extLst>
          </p:cNvPr>
          <p:cNvSpPr/>
          <p:nvPr/>
        </p:nvSpPr>
        <p:spPr>
          <a:xfrm>
            <a:off x="4395765" y="2058057"/>
            <a:ext cx="288758" cy="288758"/>
          </a:xfrm>
          <a:prstGeom prst="ellipse">
            <a:avLst/>
          </a:prstGeom>
          <a:solidFill>
            <a:srgbClr val="232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/>
              <a:t>2</a:t>
            </a:r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5F97DC8-1062-434C-98DA-952F0174D954}"/>
              </a:ext>
            </a:extLst>
          </p:cNvPr>
          <p:cNvSpPr/>
          <p:nvPr/>
        </p:nvSpPr>
        <p:spPr>
          <a:xfrm>
            <a:off x="6951801" y="2058057"/>
            <a:ext cx="288758" cy="288758"/>
          </a:xfrm>
          <a:prstGeom prst="ellipse">
            <a:avLst/>
          </a:prstGeom>
          <a:solidFill>
            <a:srgbClr val="232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282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يجب على العملاء الاشتراك صراحة في الإخطارات</a:t>
            </a: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23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DC6BE7-7C58-48A8-AEDF-6BA556D44843}"/>
              </a:ext>
            </a:extLst>
          </p:cNvPr>
          <p:cNvSpPr/>
          <p:nvPr/>
        </p:nvSpPr>
        <p:spPr>
          <a:xfrm>
            <a:off x="906378" y="1403686"/>
            <a:ext cx="2422359" cy="3072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B419D8-638B-431F-9784-1ED3C0B33EA0}"/>
              </a:ext>
            </a:extLst>
          </p:cNvPr>
          <p:cNvSpPr txBox="1"/>
          <p:nvPr/>
        </p:nvSpPr>
        <p:spPr>
          <a:xfrm>
            <a:off x="1635692" y="1735718"/>
            <a:ext cx="963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dirty="0">
                <a:solidFill>
                  <a:srgbClr val="FD5129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إشارة بصرية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E025EB-66FD-4E01-9CC4-C7D8EF022C87}"/>
              </a:ext>
            </a:extLst>
          </p:cNvPr>
          <p:cNvSpPr txBox="1"/>
          <p:nvPr/>
        </p:nvSpPr>
        <p:spPr>
          <a:xfrm>
            <a:off x="928579" y="2210949"/>
            <a:ext cx="24223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عنصر مرئي يظهر بجانب اسم وشعار </a:t>
            </a:r>
            <a:r>
              <a:rPr lang="en-US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2554B6-C312-4249-B1FE-723078F7109F}"/>
              </a:ext>
            </a:extLst>
          </p:cNvPr>
          <p:cNvSpPr/>
          <p:nvPr/>
        </p:nvSpPr>
        <p:spPr>
          <a:xfrm>
            <a:off x="3476196" y="1403686"/>
            <a:ext cx="2422359" cy="3072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557FE6-8E6C-427A-9CF0-A7BBD292FBCC}"/>
              </a:ext>
            </a:extLst>
          </p:cNvPr>
          <p:cNvSpPr txBox="1"/>
          <p:nvPr/>
        </p:nvSpPr>
        <p:spPr>
          <a:xfrm>
            <a:off x="4193489" y="1736729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dirty="0">
                <a:solidFill>
                  <a:srgbClr val="FD5129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لغة صريحة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D61602-EBE5-43EB-8FD1-A0D0D349B846}"/>
              </a:ext>
            </a:extLst>
          </p:cNvPr>
          <p:cNvSpPr txBox="1"/>
          <p:nvPr/>
        </p:nvSpPr>
        <p:spPr>
          <a:xfrm>
            <a:off x="3498397" y="2210949"/>
            <a:ext cx="24223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أوافق على استلام [اسم] ، [شعار واسم] ، على [رقم] "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3058AB-E3B1-4C1E-943D-F098683194CC}"/>
              </a:ext>
            </a:extLst>
          </p:cNvPr>
          <p:cNvSpPr/>
          <p:nvPr/>
        </p:nvSpPr>
        <p:spPr>
          <a:xfrm>
            <a:off x="6066758" y="1403686"/>
            <a:ext cx="2422359" cy="3072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F3851BC-D71C-49AD-8EF7-FDCB713346A0}"/>
              </a:ext>
            </a:extLst>
          </p:cNvPr>
          <p:cNvSpPr txBox="1"/>
          <p:nvPr/>
        </p:nvSpPr>
        <p:spPr>
          <a:xfrm>
            <a:off x="6332805" y="1744968"/>
            <a:ext cx="1890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dirty="0">
                <a:solidFill>
                  <a:srgbClr val="FD5129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الاجراء من قبل المستخدم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0E18B3-EC3C-495A-94E0-B29D54F8B192}"/>
              </a:ext>
            </a:extLst>
          </p:cNvPr>
          <p:cNvSpPr txBox="1"/>
          <p:nvPr/>
        </p:nvSpPr>
        <p:spPr>
          <a:xfrm>
            <a:off x="6088959" y="2210949"/>
            <a:ext cx="24223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يجب ان يتم تفعيله من خلال اجراء يقوم به المستخدم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04136CD-5BC3-4E98-A14C-0D2560A9B6D6}"/>
              </a:ext>
            </a:extLst>
          </p:cNvPr>
          <p:cNvSpPr/>
          <p:nvPr/>
        </p:nvSpPr>
        <p:spPr>
          <a:xfrm>
            <a:off x="906376" y="3410787"/>
            <a:ext cx="2422359" cy="1217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169FA77-064D-4DC2-9B74-AFB16EC3C711}"/>
              </a:ext>
            </a:extLst>
          </p:cNvPr>
          <p:cNvSpPr txBox="1"/>
          <p:nvPr/>
        </p:nvSpPr>
        <p:spPr>
          <a:xfrm>
            <a:off x="1877301" y="3461627"/>
            <a:ext cx="445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1200" dirty="0">
                <a:solidFill>
                  <a:srgbClr val="FD5129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مثال</a:t>
            </a:r>
            <a:endParaRPr lang="en-US" sz="1200" dirty="0">
              <a:solidFill>
                <a:srgbClr val="FD5129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7576A63-C616-44F2-A211-CB75EA1492CA}"/>
              </a:ext>
            </a:extLst>
          </p:cNvPr>
          <p:cNvCxnSpPr>
            <a:cxnSpLocks/>
          </p:cNvCxnSpPr>
          <p:nvPr/>
        </p:nvCxnSpPr>
        <p:spPr>
          <a:xfrm>
            <a:off x="928579" y="3410787"/>
            <a:ext cx="2400158" cy="0"/>
          </a:xfrm>
          <a:prstGeom prst="line">
            <a:avLst/>
          </a:prstGeom>
          <a:ln>
            <a:solidFill>
              <a:srgbClr val="FD512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2060A9DE-BE51-4EBB-843C-F2A5E44C5E01}"/>
              </a:ext>
            </a:extLst>
          </p:cNvPr>
          <p:cNvSpPr/>
          <p:nvPr/>
        </p:nvSpPr>
        <p:spPr>
          <a:xfrm>
            <a:off x="3476194" y="3424411"/>
            <a:ext cx="2422359" cy="1217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EAA3D34-C082-4308-A2C9-2007E63D5257}"/>
              </a:ext>
            </a:extLst>
          </p:cNvPr>
          <p:cNvSpPr/>
          <p:nvPr/>
        </p:nvSpPr>
        <p:spPr>
          <a:xfrm>
            <a:off x="6066757" y="3424411"/>
            <a:ext cx="2422359" cy="1217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E5C3E6-D2AA-40AE-90B5-7608B9D98822}"/>
              </a:ext>
            </a:extLst>
          </p:cNvPr>
          <p:cNvSpPr txBox="1"/>
          <p:nvPr/>
        </p:nvSpPr>
        <p:spPr>
          <a:xfrm>
            <a:off x="4413901" y="3499594"/>
            <a:ext cx="445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1200" dirty="0">
                <a:solidFill>
                  <a:srgbClr val="FD5129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مثال</a:t>
            </a:r>
            <a:endParaRPr lang="en-US" sz="1200" dirty="0">
              <a:solidFill>
                <a:srgbClr val="FD5129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6E8934F-21EA-4548-B86D-EAF2247EF902}"/>
              </a:ext>
            </a:extLst>
          </p:cNvPr>
          <p:cNvCxnSpPr>
            <a:cxnSpLocks/>
          </p:cNvCxnSpPr>
          <p:nvPr/>
        </p:nvCxnSpPr>
        <p:spPr>
          <a:xfrm>
            <a:off x="3498397" y="3410787"/>
            <a:ext cx="2400158" cy="0"/>
          </a:xfrm>
          <a:prstGeom prst="line">
            <a:avLst/>
          </a:prstGeom>
          <a:ln>
            <a:solidFill>
              <a:srgbClr val="FD512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E865483-4E0F-42D2-BA1C-43A88344ABD1}"/>
              </a:ext>
            </a:extLst>
          </p:cNvPr>
          <p:cNvSpPr txBox="1"/>
          <p:nvPr/>
        </p:nvSpPr>
        <p:spPr>
          <a:xfrm>
            <a:off x="3476196" y="3717328"/>
            <a:ext cx="24143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"أوافق على تلقي تحديثات الطلب من تقنيات على رقم </a:t>
            </a:r>
            <a:r>
              <a:rPr lang="en-US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 </a:t>
            </a:r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الخاص بي"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43AC5A6-F773-4475-AC35-916F3F0B777F}"/>
              </a:ext>
            </a:extLst>
          </p:cNvPr>
          <p:cNvCxnSpPr>
            <a:cxnSpLocks/>
          </p:cNvCxnSpPr>
          <p:nvPr/>
        </p:nvCxnSpPr>
        <p:spPr>
          <a:xfrm>
            <a:off x="6088959" y="3410787"/>
            <a:ext cx="2400158" cy="0"/>
          </a:xfrm>
          <a:prstGeom prst="line">
            <a:avLst/>
          </a:prstGeom>
          <a:ln>
            <a:solidFill>
              <a:srgbClr val="FD512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Google Shape;278;p30">
            <a:extLst>
              <a:ext uri="{FF2B5EF4-FFF2-40B4-BE49-F238E27FC236}">
                <a16:creationId xmlns:a16="http://schemas.microsoft.com/office/drawing/2014/main" id="{DE81472C-BB34-49CD-94C7-1867879D67D1}"/>
              </a:ext>
            </a:extLst>
          </p:cNvPr>
          <p:cNvSpPr/>
          <p:nvPr/>
        </p:nvSpPr>
        <p:spPr>
          <a:xfrm>
            <a:off x="1879773" y="1189860"/>
            <a:ext cx="443484" cy="43855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91DB072-3E67-45A5-B90F-D9A91C538C2F}"/>
              </a:ext>
            </a:extLst>
          </p:cNvPr>
          <p:cNvSpPr txBox="1"/>
          <p:nvPr/>
        </p:nvSpPr>
        <p:spPr>
          <a:xfrm>
            <a:off x="1959489" y="12552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dirty="0">
                <a:solidFill>
                  <a:srgbClr val="FD5129"/>
                </a:solidFill>
              </a:rPr>
              <a:t>3</a:t>
            </a:r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70" name="Google Shape;278;p30">
            <a:extLst>
              <a:ext uri="{FF2B5EF4-FFF2-40B4-BE49-F238E27FC236}">
                <a16:creationId xmlns:a16="http://schemas.microsoft.com/office/drawing/2014/main" id="{B7781465-E4ED-4B20-A29F-4A70EAD9E538}"/>
              </a:ext>
            </a:extLst>
          </p:cNvPr>
          <p:cNvSpPr/>
          <p:nvPr/>
        </p:nvSpPr>
        <p:spPr>
          <a:xfrm>
            <a:off x="4449591" y="1189860"/>
            <a:ext cx="443484" cy="43855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38CDE5C-70A8-414F-A03A-2D815EA5CCDB}"/>
              </a:ext>
            </a:extLst>
          </p:cNvPr>
          <p:cNvSpPr txBox="1"/>
          <p:nvPr/>
        </p:nvSpPr>
        <p:spPr>
          <a:xfrm>
            <a:off x="4529307" y="12552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dirty="0">
                <a:solidFill>
                  <a:srgbClr val="FD5129"/>
                </a:solidFill>
              </a:rPr>
              <a:t>2</a:t>
            </a:r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72" name="Google Shape;278;p30">
            <a:extLst>
              <a:ext uri="{FF2B5EF4-FFF2-40B4-BE49-F238E27FC236}">
                <a16:creationId xmlns:a16="http://schemas.microsoft.com/office/drawing/2014/main" id="{ED30359C-6E1C-4B8A-AFA3-8F5F6E89545F}"/>
              </a:ext>
            </a:extLst>
          </p:cNvPr>
          <p:cNvSpPr/>
          <p:nvPr/>
        </p:nvSpPr>
        <p:spPr>
          <a:xfrm>
            <a:off x="7040153" y="1189860"/>
            <a:ext cx="443484" cy="43855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17B55F6-B5D8-4768-B3EC-2444401B65FA}"/>
              </a:ext>
            </a:extLst>
          </p:cNvPr>
          <p:cNvSpPr txBox="1"/>
          <p:nvPr/>
        </p:nvSpPr>
        <p:spPr>
          <a:xfrm>
            <a:off x="7119869" y="125524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dirty="0">
                <a:solidFill>
                  <a:srgbClr val="FD5129"/>
                </a:solidFill>
              </a:rPr>
              <a:t>1</a:t>
            </a:r>
            <a:endParaRPr lang="en-US" dirty="0">
              <a:solidFill>
                <a:srgbClr val="FD512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6A2610-96F4-4EB3-9194-ADA44ACF895F}"/>
              </a:ext>
            </a:extLst>
          </p:cNvPr>
          <p:cNvSpPr/>
          <p:nvPr/>
        </p:nvSpPr>
        <p:spPr>
          <a:xfrm>
            <a:off x="2957109" y="3996218"/>
            <a:ext cx="119419" cy="11941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C4FB72D-F05B-49E5-971B-D55008EFC99D}"/>
              </a:ext>
            </a:extLst>
          </p:cNvPr>
          <p:cNvSpPr txBox="1"/>
          <p:nvPr/>
        </p:nvSpPr>
        <p:spPr>
          <a:xfrm>
            <a:off x="673023" y="3919670"/>
            <a:ext cx="2307391" cy="253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JO" sz="800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أوافق على تلقي تأكيدًا على  رقم الواتس اب</a:t>
            </a:r>
            <a:endParaRPr lang="en-US" sz="800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C6ADA3-8AA3-459C-9424-075D7CC78A96}"/>
              </a:ext>
            </a:extLst>
          </p:cNvPr>
          <p:cNvSpPr/>
          <p:nvPr/>
        </p:nvSpPr>
        <p:spPr>
          <a:xfrm>
            <a:off x="986060" y="4227814"/>
            <a:ext cx="1758671" cy="2358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0B1AEED-1B57-4DDE-BE42-790B679B13EC}"/>
              </a:ext>
            </a:extLst>
          </p:cNvPr>
          <p:cNvSpPr txBox="1"/>
          <p:nvPr/>
        </p:nvSpPr>
        <p:spPr>
          <a:xfrm>
            <a:off x="1801830" y="4251560"/>
            <a:ext cx="10601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+966 00 0000000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908BC9D7-08E1-477B-8759-96EEA8BF6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060" y="3988740"/>
            <a:ext cx="190631" cy="190631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D39721CF-4F8E-4692-A581-82573D93FAB2}"/>
              </a:ext>
            </a:extLst>
          </p:cNvPr>
          <p:cNvSpPr txBox="1"/>
          <p:nvPr/>
        </p:nvSpPr>
        <p:spPr>
          <a:xfrm>
            <a:off x="2766932" y="4221741"/>
            <a:ext cx="430603" cy="215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JO" sz="800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الرقم</a:t>
            </a:r>
            <a:endParaRPr lang="en-US" sz="800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0B29654-2FBD-4E3C-ACC0-1CB026859E96}"/>
              </a:ext>
            </a:extLst>
          </p:cNvPr>
          <p:cNvSpPr txBox="1"/>
          <p:nvPr/>
        </p:nvSpPr>
        <p:spPr>
          <a:xfrm>
            <a:off x="6957965" y="3482903"/>
            <a:ext cx="445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1200" dirty="0">
                <a:solidFill>
                  <a:srgbClr val="FD5129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مثال</a:t>
            </a:r>
            <a:endParaRPr lang="en-US" sz="1200" dirty="0">
              <a:solidFill>
                <a:srgbClr val="FD5129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82801BC-B382-43DE-BB1B-E86E2154A03C}"/>
              </a:ext>
            </a:extLst>
          </p:cNvPr>
          <p:cNvSpPr txBox="1"/>
          <p:nvPr/>
        </p:nvSpPr>
        <p:spPr>
          <a:xfrm>
            <a:off x="6106122" y="3819839"/>
            <a:ext cx="21496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تحديد مربع "أوافق"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3818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49" y="308120"/>
            <a:ext cx="7930467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كيف يمكن إكمال الحصول على موافقة المستخدم خارج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</a:t>
            </a:r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 </a:t>
            </a:r>
            <a:endParaRPr lang="en-US"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24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86" name="Google Shape;76;p13">
            <a:extLst>
              <a:ext uri="{FF2B5EF4-FFF2-40B4-BE49-F238E27FC236}">
                <a16:creationId xmlns:a16="http://schemas.microsoft.com/office/drawing/2014/main" id="{7C076C30-526B-4DA9-A909-9F00D2BEEB25}"/>
              </a:ext>
            </a:extLst>
          </p:cNvPr>
          <p:cNvSpPr txBox="1"/>
          <p:nvPr/>
        </p:nvSpPr>
        <p:spPr>
          <a:xfrm>
            <a:off x="1481600" y="1677271"/>
            <a:ext cx="6407144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أثناء إعداد ملف تعريف المستخدم والتفضيلات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87" name="Google Shape;76;p13">
            <a:extLst>
              <a:ext uri="{FF2B5EF4-FFF2-40B4-BE49-F238E27FC236}">
                <a16:creationId xmlns:a16="http://schemas.microsoft.com/office/drawing/2014/main" id="{5A94B333-65BA-4A89-80E6-5F58DC5D7DFC}"/>
              </a:ext>
            </a:extLst>
          </p:cNvPr>
          <p:cNvSpPr txBox="1"/>
          <p:nvPr/>
        </p:nvSpPr>
        <p:spPr>
          <a:xfrm>
            <a:off x="1319499" y="2472358"/>
            <a:ext cx="6569245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البريد الإلكتروني ، والرسائل القصيرة ، ووسائل التواصل الاجتماعي ، والموقع الإلكتروني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88" name="Google Shape;76;p13">
            <a:extLst>
              <a:ext uri="{FF2B5EF4-FFF2-40B4-BE49-F238E27FC236}">
                <a16:creationId xmlns:a16="http://schemas.microsoft.com/office/drawing/2014/main" id="{2171FA95-3B77-4392-92F1-24D8C2AC7B31}"/>
              </a:ext>
            </a:extLst>
          </p:cNvPr>
          <p:cNvSpPr txBox="1"/>
          <p:nvPr/>
        </p:nvSpPr>
        <p:spPr>
          <a:xfrm>
            <a:off x="3332784" y="3286491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المكالمات الهاتفية أو الاستجابة الصوتية التفاعلية </a:t>
            </a:r>
            <a:r>
              <a:rPr lang="en-US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(IVR)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B8D5A3-8266-42F8-8C80-5B0EA2CA0E9F}"/>
              </a:ext>
            </a:extLst>
          </p:cNvPr>
          <p:cNvGrpSpPr/>
          <p:nvPr/>
        </p:nvGrpSpPr>
        <p:grpSpPr>
          <a:xfrm>
            <a:off x="8003448" y="1653709"/>
            <a:ext cx="616618" cy="2239878"/>
            <a:chOff x="924468" y="1653709"/>
            <a:chExt cx="616618" cy="2239878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A3F6585-00E9-4A99-879F-70BAC846D5B0}"/>
                </a:ext>
              </a:extLst>
            </p:cNvPr>
            <p:cNvSpPr/>
            <p:nvPr/>
          </p:nvSpPr>
          <p:spPr>
            <a:xfrm>
              <a:off x="924468" y="1653709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F7619B5-99B4-4C67-8E05-FD4BE8F77A2B}"/>
                </a:ext>
              </a:extLst>
            </p:cNvPr>
            <p:cNvSpPr/>
            <p:nvPr/>
          </p:nvSpPr>
          <p:spPr>
            <a:xfrm>
              <a:off x="924468" y="2465339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DECD8C7-8234-4B17-B8D4-6E94C505DFFD}"/>
                </a:ext>
              </a:extLst>
            </p:cNvPr>
            <p:cNvSpPr/>
            <p:nvPr/>
          </p:nvSpPr>
          <p:spPr>
            <a:xfrm>
              <a:off x="924468" y="3276969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48" name="Graphic 447">
              <a:extLst>
                <a:ext uri="{FF2B5EF4-FFF2-40B4-BE49-F238E27FC236}">
                  <a16:creationId xmlns:a16="http://schemas.microsoft.com/office/drawing/2014/main" id="{0DB254A7-5752-4852-988A-13C489055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53871" y="3412376"/>
              <a:ext cx="372511" cy="372511"/>
            </a:xfrm>
            <a:prstGeom prst="rect">
              <a:avLst/>
            </a:prstGeom>
          </p:spPr>
        </p:pic>
        <p:pic>
          <p:nvPicPr>
            <p:cNvPr id="452" name="Graphic 451">
              <a:extLst>
                <a:ext uri="{FF2B5EF4-FFF2-40B4-BE49-F238E27FC236}">
                  <a16:creationId xmlns:a16="http://schemas.microsoft.com/office/drawing/2014/main" id="{096D58D8-B6C9-449E-B6AC-C582E8A15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6463" y="2608183"/>
              <a:ext cx="372510" cy="372510"/>
            </a:xfrm>
            <a:prstGeom prst="rect">
              <a:avLst/>
            </a:prstGeom>
          </p:spPr>
        </p:pic>
        <p:pic>
          <p:nvPicPr>
            <p:cNvPr id="454" name="Graphic 453">
              <a:extLst>
                <a:ext uri="{FF2B5EF4-FFF2-40B4-BE49-F238E27FC236}">
                  <a16:creationId xmlns:a16="http://schemas.microsoft.com/office/drawing/2014/main" id="{E9BA8F56-A4D1-40BF-BA02-CB50E4119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78926" y="1808168"/>
              <a:ext cx="307699" cy="3076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3175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فوائد رسائل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Notification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25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44" name="Google Shape;76;p13">
            <a:extLst>
              <a:ext uri="{FF2B5EF4-FFF2-40B4-BE49-F238E27FC236}">
                <a16:creationId xmlns:a16="http://schemas.microsoft.com/office/drawing/2014/main" id="{54782F43-6B8D-4685-A5EF-B2CD705C28F1}"/>
              </a:ext>
            </a:extLst>
          </p:cNvPr>
          <p:cNvSpPr txBox="1"/>
          <p:nvPr/>
        </p:nvSpPr>
        <p:spPr>
          <a:xfrm>
            <a:off x="2646028" y="1776663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زيادة رضا العملاء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7" name="Google Shape;76;p13">
            <a:extLst>
              <a:ext uri="{FF2B5EF4-FFF2-40B4-BE49-F238E27FC236}">
                <a16:creationId xmlns:a16="http://schemas.microsoft.com/office/drawing/2014/main" id="{F3746C69-326C-4405-A1EF-7B61B2BB57E5}"/>
              </a:ext>
            </a:extLst>
          </p:cNvPr>
          <p:cNvSpPr txBox="1"/>
          <p:nvPr/>
        </p:nvSpPr>
        <p:spPr>
          <a:xfrm>
            <a:off x="1997239" y="2571750"/>
            <a:ext cx="5204749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تتبع وزيادة معدلات التسليم والفتح والتحويل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sp>
        <p:nvSpPr>
          <p:cNvPr id="48" name="Google Shape;76;p13">
            <a:extLst>
              <a:ext uri="{FF2B5EF4-FFF2-40B4-BE49-F238E27FC236}">
                <a16:creationId xmlns:a16="http://schemas.microsoft.com/office/drawing/2014/main" id="{C84A9DEB-F4B3-4475-9D96-CAF335A66AB3}"/>
              </a:ext>
            </a:extLst>
          </p:cNvPr>
          <p:cNvSpPr txBox="1"/>
          <p:nvPr/>
        </p:nvSpPr>
        <p:spPr>
          <a:xfrm>
            <a:off x="2646028" y="3468101"/>
            <a:ext cx="4555960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زيادة قيمة عمر العميل</a:t>
            </a:r>
            <a:endParaRPr lang="en-US"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38ED45-AA2D-47D3-AF73-41E26D7EEB36}"/>
              </a:ext>
            </a:extLst>
          </p:cNvPr>
          <p:cNvGrpSpPr/>
          <p:nvPr/>
        </p:nvGrpSpPr>
        <p:grpSpPr>
          <a:xfrm>
            <a:off x="7589317" y="1753101"/>
            <a:ext cx="616619" cy="2322096"/>
            <a:chOff x="1272337" y="1753101"/>
            <a:chExt cx="616619" cy="2322096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FFAA0A4-4E35-4285-9507-431D36FCE346}"/>
                </a:ext>
              </a:extLst>
            </p:cNvPr>
            <p:cNvSpPr/>
            <p:nvPr/>
          </p:nvSpPr>
          <p:spPr>
            <a:xfrm>
              <a:off x="1272338" y="175310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9C30AA22-9ADC-4529-93AF-C516DF21C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0622" y="1861385"/>
              <a:ext cx="400051" cy="400051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2BC6CA-C8E5-4274-AA3D-656B2061D58E}"/>
                </a:ext>
              </a:extLst>
            </p:cNvPr>
            <p:cNvSpPr/>
            <p:nvPr/>
          </p:nvSpPr>
          <p:spPr>
            <a:xfrm>
              <a:off x="1272338" y="2564731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CCEC8AB-EF9E-4E91-A3F3-ED294EA2F74F}"/>
                </a:ext>
              </a:extLst>
            </p:cNvPr>
            <p:cNvSpPr/>
            <p:nvPr/>
          </p:nvSpPr>
          <p:spPr>
            <a:xfrm>
              <a:off x="1272337" y="3458579"/>
              <a:ext cx="616618" cy="61661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D512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C762C627-62B3-4B06-A965-74BF7BCBE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44025" y="3530267"/>
              <a:ext cx="473241" cy="473241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B386B36D-74F3-4A03-B65E-7C3E1E6EC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23481" y="2715876"/>
              <a:ext cx="314327" cy="314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9313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1014847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تعريف قالب جديد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26</a:t>
            </a:fld>
            <a:endParaRPr>
              <a:solidFill>
                <a:srgbClr val="FD5129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FD1AE97-1BCB-4CBC-9E7D-B39B99223AD6}"/>
              </a:ext>
            </a:extLst>
          </p:cNvPr>
          <p:cNvGrpSpPr/>
          <p:nvPr/>
        </p:nvGrpSpPr>
        <p:grpSpPr>
          <a:xfrm>
            <a:off x="5665717" y="1354887"/>
            <a:ext cx="2771610" cy="2056862"/>
            <a:chOff x="1015517" y="1453453"/>
            <a:chExt cx="2771610" cy="2056862"/>
          </a:xfrm>
        </p:grpSpPr>
        <p:sp>
          <p:nvSpPr>
            <p:cNvPr id="44" name="Google Shape;76;p13">
              <a:extLst>
                <a:ext uri="{FF2B5EF4-FFF2-40B4-BE49-F238E27FC236}">
                  <a16:creationId xmlns:a16="http://schemas.microsoft.com/office/drawing/2014/main" id="{54782F43-6B8D-4685-A5EF-B2CD705C28F1}"/>
                </a:ext>
              </a:extLst>
            </p:cNvPr>
            <p:cNvSpPr txBox="1"/>
            <p:nvPr/>
          </p:nvSpPr>
          <p:spPr>
            <a:xfrm>
              <a:off x="1459218" y="1453453"/>
              <a:ext cx="2146548" cy="508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spcBef>
                  <a:spcPts val="600"/>
                </a:spcBef>
                <a:buNone/>
                <a:defRPr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defRPr>
              </a:lvl1pPr>
            </a:lstStyle>
            <a:p>
              <a:pPr algn="r" rtl="1"/>
              <a:r>
                <a:rPr lang="ar-JO" dirty="0">
                  <a:solidFill>
                    <a:srgbClr val="FD5129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  <a:sym typeface="Source Sans Pro"/>
                </a:rPr>
                <a:t>اسم القالب</a:t>
              </a:r>
              <a:endParaRPr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  <a:sym typeface="Source Sans Pro"/>
              </a:endParaRPr>
            </a:p>
          </p:txBody>
        </p:sp>
        <p:sp>
          <p:nvSpPr>
            <p:cNvPr id="47" name="Google Shape;76;p13">
              <a:extLst>
                <a:ext uri="{FF2B5EF4-FFF2-40B4-BE49-F238E27FC236}">
                  <a16:creationId xmlns:a16="http://schemas.microsoft.com/office/drawing/2014/main" id="{F3746C69-326C-4405-A1EF-7B61B2BB57E5}"/>
                </a:ext>
              </a:extLst>
            </p:cNvPr>
            <p:cNvSpPr txBox="1"/>
            <p:nvPr/>
          </p:nvSpPr>
          <p:spPr>
            <a:xfrm>
              <a:off x="1015517" y="1944693"/>
              <a:ext cx="2590249" cy="508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1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ar-JO" b="1" dirty="0">
                  <a:solidFill>
                    <a:srgbClr val="FD5129"/>
                  </a:solidFill>
                  <a:latin typeface="DIN NEXT™ ARABIC BOLD" panose="020B0803020203050203" pitchFamily="34" charset="-78"/>
                  <a:ea typeface="Source Sans Pro"/>
                  <a:cs typeface="DIN NEXT™ ARABIC BOLD" panose="020B0803020203050203" pitchFamily="34" charset="-78"/>
                  <a:sym typeface="Source Sans Pro"/>
                </a:rPr>
                <a:t>تصنيفات القالب</a:t>
              </a:r>
              <a:endParaRPr dirty="0">
                <a:solidFill>
                  <a:srgbClr val="FD5129"/>
                </a:solidFill>
                <a:latin typeface="DIN NEXT™ ARABIC BOLD" panose="020B0803020203050203" pitchFamily="34" charset="-78"/>
                <a:ea typeface="Source Sans Pro"/>
                <a:cs typeface="DIN NEXT™ ARABIC BOLD" panose="020B0803020203050203" pitchFamily="34" charset="-78"/>
                <a:sym typeface="Source Sans Pro"/>
              </a:endParaRPr>
            </a:p>
          </p:txBody>
        </p:sp>
        <p:sp>
          <p:nvSpPr>
            <p:cNvPr id="48" name="Google Shape;76;p13">
              <a:extLst>
                <a:ext uri="{FF2B5EF4-FFF2-40B4-BE49-F238E27FC236}">
                  <a16:creationId xmlns:a16="http://schemas.microsoft.com/office/drawing/2014/main" id="{C84A9DEB-F4B3-4475-9D96-CAF335A66AB3}"/>
                </a:ext>
              </a:extLst>
            </p:cNvPr>
            <p:cNvSpPr txBox="1"/>
            <p:nvPr/>
          </p:nvSpPr>
          <p:spPr>
            <a:xfrm>
              <a:off x="1015517" y="2493645"/>
              <a:ext cx="2590249" cy="508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1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ar-JO" b="1" dirty="0">
                  <a:solidFill>
                    <a:srgbClr val="FD5129"/>
                  </a:solidFill>
                  <a:latin typeface="DIN NEXT™ ARABIC BOLD" panose="020B0803020203050203" pitchFamily="34" charset="-78"/>
                  <a:ea typeface="Source Sans Pro"/>
                  <a:cs typeface="DIN NEXT™ ARABIC BOLD" panose="020B0803020203050203" pitchFamily="34" charset="-78"/>
                  <a:sym typeface="Source Sans Pro"/>
                </a:rPr>
                <a:t>لغة القالب</a:t>
              </a:r>
              <a:endParaRPr lang="en-US" dirty="0">
                <a:solidFill>
                  <a:srgbClr val="FD5129"/>
                </a:solidFill>
                <a:latin typeface="DIN NEXT™ ARABIC BOLD" panose="020B0803020203050203" pitchFamily="34" charset="-78"/>
                <a:ea typeface="Source Sans Pro"/>
                <a:cs typeface="DIN NEXT™ ARABIC BOLD" panose="020B0803020203050203" pitchFamily="34" charset="-78"/>
                <a:sym typeface="Source Sans Pro"/>
              </a:endParaRPr>
            </a:p>
          </p:txBody>
        </p:sp>
        <p:sp>
          <p:nvSpPr>
            <p:cNvPr id="17" name="Google Shape;76;p13">
              <a:extLst>
                <a:ext uri="{FF2B5EF4-FFF2-40B4-BE49-F238E27FC236}">
                  <a16:creationId xmlns:a16="http://schemas.microsoft.com/office/drawing/2014/main" id="{9B49EC61-97B2-4B9B-80CB-2F7084C8C655}"/>
                </a:ext>
              </a:extLst>
            </p:cNvPr>
            <p:cNvSpPr txBox="1"/>
            <p:nvPr/>
          </p:nvSpPr>
          <p:spPr>
            <a:xfrm>
              <a:off x="1015517" y="3001980"/>
              <a:ext cx="2590249" cy="508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1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ar-JO" b="1" dirty="0">
                  <a:solidFill>
                    <a:srgbClr val="FD5129"/>
                  </a:solidFill>
                  <a:latin typeface="DIN NEXT™ ARABIC BOLD" panose="020B0803020203050203" pitchFamily="34" charset="-78"/>
                  <a:ea typeface="Source Sans Pro"/>
                  <a:cs typeface="DIN NEXT™ ARABIC BOLD" panose="020B0803020203050203" pitchFamily="34" charset="-78"/>
                  <a:sym typeface="Source Sans Pro"/>
                </a:rPr>
                <a:t>المحتوى مع متغيرات</a:t>
              </a:r>
              <a:endParaRPr lang="en-US" dirty="0">
                <a:solidFill>
                  <a:srgbClr val="FD5129"/>
                </a:solidFill>
                <a:latin typeface="DIN NEXT™ ARABIC BOLD" panose="020B0803020203050203" pitchFamily="34" charset="-78"/>
                <a:ea typeface="Source Sans Pro"/>
                <a:cs typeface="DIN NEXT™ ARABIC BOLD" panose="020B0803020203050203" pitchFamily="34" charset="-78"/>
                <a:sym typeface="Source Sans Pro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ECDEC91-D0E5-4EA2-9C43-C2F98CF9CA03}"/>
                </a:ext>
              </a:extLst>
            </p:cNvPr>
            <p:cNvGrpSpPr/>
            <p:nvPr/>
          </p:nvGrpSpPr>
          <p:grpSpPr>
            <a:xfrm>
              <a:off x="3617509" y="1630126"/>
              <a:ext cx="169618" cy="1730708"/>
              <a:chOff x="846249" y="1630126"/>
              <a:chExt cx="169618" cy="1730708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FFAA0A4-4E35-4285-9507-431D36FCE346}"/>
                  </a:ext>
                </a:extLst>
              </p:cNvPr>
              <p:cNvSpPr/>
              <p:nvPr/>
            </p:nvSpPr>
            <p:spPr>
              <a:xfrm>
                <a:off x="846249" y="1630126"/>
                <a:ext cx="169618" cy="169618"/>
              </a:xfrm>
              <a:prstGeom prst="ellipse">
                <a:avLst/>
              </a:prstGeom>
              <a:solidFill>
                <a:srgbClr val="232B5C"/>
              </a:solidFill>
              <a:ln w="1905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64A943B-2D45-468E-9D9B-74B96B1B4B9A}"/>
                  </a:ext>
                </a:extLst>
              </p:cNvPr>
              <p:cNvSpPr/>
              <p:nvPr/>
            </p:nvSpPr>
            <p:spPr>
              <a:xfrm>
                <a:off x="846249" y="2140471"/>
                <a:ext cx="169618" cy="169618"/>
              </a:xfrm>
              <a:prstGeom prst="ellipse">
                <a:avLst/>
              </a:prstGeom>
              <a:solidFill>
                <a:srgbClr val="232B5C"/>
              </a:solidFill>
              <a:ln w="1905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5FCCE42-8E97-4F1D-9654-C70890BD0211}"/>
                  </a:ext>
                </a:extLst>
              </p:cNvPr>
              <p:cNvSpPr/>
              <p:nvPr/>
            </p:nvSpPr>
            <p:spPr>
              <a:xfrm>
                <a:off x="846249" y="2689423"/>
                <a:ext cx="169618" cy="169618"/>
              </a:xfrm>
              <a:prstGeom prst="ellipse">
                <a:avLst/>
              </a:prstGeom>
              <a:solidFill>
                <a:srgbClr val="232B5C"/>
              </a:solidFill>
              <a:ln w="1905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9CDA714-267F-4B95-92A0-53C8899DEF54}"/>
                  </a:ext>
                </a:extLst>
              </p:cNvPr>
              <p:cNvSpPr/>
              <p:nvPr/>
            </p:nvSpPr>
            <p:spPr>
              <a:xfrm>
                <a:off x="846249" y="3191216"/>
                <a:ext cx="169618" cy="169618"/>
              </a:xfrm>
              <a:prstGeom prst="ellipse">
                <a:avLst/>
              </a:prstGeom>
              <a:solidFill>
                <a:srgbClr val="232B5C"/>
              </a:solidFill>
              <a:ln w="1905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080AE36-9F3D-4838-9D81-17D68B912796}"/>
              </a:ext>
            </a:extLst>
          </p:cNvPr>
          <p:cNvGrpSpPr/>
          <p:nvPr/>
        </p:nvGrpSpPr>
        <p:grpSpPr>
          <a:xfrm>
            <a:off x="494951" y="1321683"/>
            <a:ext cx="6244040" cy="3061474"/>
            <a:chOff x="3657251" y="1321683"/>
            <a:chExt cx="6244040" cy="306147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835AFA5-231C-45AB-B663-77814BCA12E0}"/>
                </a:ext>
              </a:extLst>
            </p:cNvPr>
            <p:cNvSpPr/>
            <p:nvPr/>
          </p:nvSpPr>
          <p:spPr>
            <a:xfrm>
              <a:off x="3657251" y="1470991"/>
              <a:ext cx="5295834" cy="291216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EA38CA4-8287-4966-9965-AE56B7597A7A}"/>
                </a:ext>
              </a:extLst>
            </p:cNvPr>
            <p:cNvSpPr/>
            <p:nvPr/>
          </p:nvSpPr>
          <p:spPr>
            <a:xfrm>
              <a:off x="3668041" y="1470991"/>
              <a:ext cx="5295834" cy="27126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2E20859-16C0-4D87-B9E8-4AD48CE96D27}"/>
                </a:ext>
              </a:extLst>
            </p:cNvPr>
            <p:cNvSpPr/>
            <p:nvPr/>
          </p:nvSpPr>
          <p:spPr>
            <a:xfrm>
              <a:off x="6768880" y="2056495"/>
              <a:ext cx="1988069" cy="27972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Google Shape;76;p13">
              <a:extLst>
                <a:ext uri="{FF2B5EF4-FFF2-40B4-BE49-F238E27FC236}">
                  <a16:creationId xmlns:a16="http://schemas.microsoft.com/office/drawing/2014/main" id="{5CDD70C6-4514-4023-9397-4205DC92271E}"/>
                </a:ext>
              </a:extLst>
            </p:cNvPr>
            <p:cNvSpPr txBox="1"/>
            <p:nvPr/>
          </p:nvSpPr>
          <p:spPr>
            <a:xfrm>
              <a:off x="7754743" y="1321683"/>
              <a:ext cx="2146548" cy="508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spcBef>
                  <a:spcPts val="600"/>
                </a:spcBef>
                <a:buNone/>
                <a:defRPr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defRPr>
              </a:lvl1pPr>
            </a:lstStyle>
            <a:p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تعريف قالب جديد</a:t>
              </a:r>
              <a:endParaRPr sz="1200" b="0" dirty="0">
                <a:solidFill>
                  <a:schemeClr val="tx1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  <a:sym typeface="Source Sans Pro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D0D6D82-1DB6-4DD3-9A82-42EDB3879C77}"/>
                </a:ext>
              </a:extLst>
            </p:cNvPr>
            <p:cNvSpPr/>
            <p:nvPr/>
          </p:nvSpPr>
          <p:spPr>
            <a:xfrm>
              <a:off x="4728619" y="2060830"/>
              <a:ext cx="1988069" cy="2797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Google Shape;76;p13">
              <a:extLst>
                <a:ext uri="{FF2B5EF4-FFF2-40B4-BE49-F238E27FC236}">
                  <a16:creationId xmlns:a16="http://schemas.microsoft.com/office/drawing/2014/main" id="{514B331D-51E1-4031-944B-FE33AE389671}"/>
                </a:ext>
              </a:extLst>
            </p:cNvPr>
            <p:cNvSpPr txBox="1"/>
            <p:nvPr/>
          </p:nvSpPr>
          <p:spPr>
            <a:xfrm>
              <a:off x="6821072" y="1679330"/>
              <a:ext cx="1988069" cy="380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spcBef>
                  <a:spcPts val="600"/>
                </a:spcBef>
                <a:buNone/>
                <a:defRPr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defRPr>
              </a:lvl1pPr>
            </a:lstStyle>
            <a:p>
              <a:pPr algn="r" rtl="1"/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اسم القالب</a:t>
              </a:r>
              <a:endParaRPr sz="1200" b="0" dirty="0">
                <a:solidFill>
                  <a:schemeClr val="tx1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  <a:sym typeface="Source Sans Pro"/>
              </a:endParaRPr>
            </a:p>
          </p:txBody>
        </p:sp>
        <p:pic>
          <p:nvPicPr>
            <p:cNvPr id="5" name="Graphic 4" descr="Play">
              <a:extLst>
                <a:ext uri="{FF2B5EF4-FFF2-40B4-BE49-F238E27FC236}">
                  <a16:creationId xmlns:a16="http://schemas.microsoft.com/office/drawing/2014/main" id="{D6E8C7E3-A699-42F1-89E0-0207F6E6B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4818017" y="2107416"/>
              <a:ext cx="149087" cy="149087"/>
            </a:xfrm>
            <a:prstGeom prst="rect">
              <a:avLst/>
            </a:prstGeom>
          </p:spPr>
        </p:pic>
        <p:sp>
          <p:nvSpPr>
            <p:cNvPr id="33" name="Google Shape;76;p13">
              <a:extLst>
                <a:ext uri="{FF2B5EF4-FFF2-40B4-BE49-F238E27FC236}">
                  <a16:creationId xmlns:a16="http://schemas.microsoft.com/office/drawing/2014/main" id="{09DB3CFE-D6D0-4626-B2A1-0AB4132591DC}"/>
                </a:ext>
              </a:extLst>
            </p:cNvPr>
            <p:cNvSpPr txBox="1"/>
            <p:nvPr/>
          </p:nvSpPr>
          <p:spPr>
            <a:xfrm>
              <a:off x="4655782" y="1642472"/>
              <a:ext cx="1988069" cy="380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spcBef>
                  <a:spcPts val="600"/>
                </a:spcBef>
                <a:buNone/>
                <a:defRPr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defRPr>
              </a:lvl1pPr>
            </a:lstStyle>
            <a:p>
              <a:pPr algn="r" rtl="1"/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التصنيف</a:t>
              </a:r>
              <a:endParaRPr sz="1200" b="0" dirty="0">
                <a:solidFill>
                  <a:schemeClr val="tx1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  <a:sym typeface="Source Sans Pro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D87AE09-2A25-407D-BE47-32A18F90022A}"/>
                </a:ext>
              </a:extLst>
            </p:cNvPr>
            <p:cNvSpPr/>
            <p:nvPr/>
          </p:nvSpPr>
          <p:spPr>
            <a:xfrm>
              <a:off x="3815751" y="2062669"/>
              <a:ext cx="827081" cy="2797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Graphic 40" descr="Play">
              <a:extLst>
                <a:ext uri="{FF2B5EF4-FFF2-40B4-BE49-F238E27FC236}">
                  <a16:creationId xmlns:a16="http://schemas.microsoft.com/office/drawing/2014/main" id="{803291F4-3D82-456D-B9DD-77DE2FADE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3868973" y="2116120"/>
              <a:ext cx="149087" cy="149087"/>
            </a:xfrm>
            <a:prstGeom prst="rect">
              <a:avLst/>
            </a:prstGeom>
          </p:spPr>
        </p:pic>
        <p:sp>
          <p:nvSpPr>
            <p:cNvPr id="40" name="Google Shape;76;p13">
              <a:extLst>
                <a:ext uri="{FF2B5EF4-FFF2-40B4-BE49-F238E27FC236}">
                  <a16:creationId xmlns:a16="http://schemas.microsoft.com/office/drawing/2014/main" id="{6E00E9DA-B7E5-447F-9134-A7FE77D80769}"/>
                </a:ext>
              </a:extLst>
            </p:cNvPr>
            <p:cNvSpPr txBox="1"/>
            <p:nvPr/>
          </p:nvSpPr>
          <p:spPr>
            <a:xfrm>
              <a:off x="3743037" y="1683621"/>
              <a:ext cx="899796" cy="380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spcBef>
                  <a:spcPts val="600"/>
                </a:spcBef>
                <a:buNone/>
                <a:defRPr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defRPr>
              </a:lvl1pPr>
            </a:lstStyle>
            <a:p>
              <a:pPr algn="r" rtl="1"/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اللغة</a:t>
              </a:r>
              <a:endParaRPr sz="1200" b="0" dirty="0">
                <a:solidFill>
                  <a:schemeClr val="tx1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  <a:sym typeface="Source Sans Pro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E9E99FB-B1C4-4D1F-BDFD-5172596852B5}"/>
                </a:ext>
              </a:extLst>
            </p:cNvPr>
            <p:cNvSpPr/>
            <p:nvPr/>
          </p:nvSpPr>
          <p:spPr>
            <a:xfrm>
              <a:off x="3747280" y="2820766"/>
              <a:ext cx="5042798" cy="111513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A920DF8-620B-470B-9791-A1ECD721262F}"/>
                </a:ext>
              </a:extLst>
            </p:cNvPr>
            <p:cNvSpPr/>
            <p:nvPr/>
          </p:nvSpPr>
          <p:spPr>
            <a:xfrm>
              <a:off x="3775033" y="3980961"/>
              <a:ext cx="1110721" cy="321629"/>
            </a:xfrm>
            <a:prstGeom prst="rect">
              <a:avLst/>
            </a:prstGeom>
            <a:solidFill>
              <a:srgbClr val="232B5C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SUBMIT</a:t>
              </a:r>
            </a:p>
          </p:txBody>
        </p:sp>
        <p:sp>
          <p:nvSpPr>
            <p:cNvPr id="43" name="Google Shape;76;p13">
              <a:extLst>
                <a:ext uri="{FF2B5EF4-FFF2-40B4-BE49-F238E27FC236}">
                  <a16:creationId xmlns:a16="http://schemas.microsoft.com/office/drawing/2014/main" id="{C64262D9-7E39-43C7-89B1-556B7049683F}"/>
                </a:ext>
              </a:extLst>
            </p:cNvPr>
            <p:cNvSpPr txBox="1"/>
            <p:nvPr/>
          </p:nvSpPr>
          <p:spPr>
            <a:xfrm>
              <a:off x="6896248" y="2381282"/>
              <a:ext cx="1988069" cy="380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spcBef>
                  <a:spcPts val="600"/>
                </a:spcBef>
                <a:buNone/>
                <a:defRPr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defRPr>
              </a:lvl1pPr>
            </a:lstStyle>
            <a:p>
              <a:pPr algn="r" rtl="1"/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المحتوى</a:t>
              </a:r>
              <a:endParaRPr sz="1200" b="0" dirty="0">
                <a:solidFill>
                  <a:schemeClr val="tx1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  <a:sym typeface="Source Sans Pro"/>
              </a:endParaRPr>
            </a:p>
          </p:txBody>
        </p:sp>
        <p:sp>
          <p:nvSpPr>
            <p:cNvPr id="46" name="Google Shape;76;p13">
              <a:extLst>
                <a:ext uri="{FF2B5EF4-FFF2-40B4-BE49-F238E27FC236}">
                  <a16:creationId xmlns:a16="http://schemas.microsoft.com/office/drawing/2014/main" id="{415A5710-29AC-4904-AA7A-3E7D1950AA64}"/>
                </a:ext>
              </a:extLst>
            </p:cNvPr>
            <p:cNvSpPr txBox="1"/>
            <p:nvPr/>
          </p:nvSpPr>
          <p:spPr>
            <a:xfrm>
              <a:off x="3775033" y="2855485"/>
              <a:ext cx="4901827" cy="1044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spcBef>
                  <a:spcPts val="600"/>
                </a:spcBef>
                <a:buNone/>
                <a:defRPr b="1">
                  <a:solidFill>
                    <a:srgbClr val="0091EA"/>
                  </a:solidFill>
                  <a:latin typeface="Source Sans Pro"/>
                  <a:ea typeface="Source Sans Pro"/>
                  <a:cs typeface="Source Sans Pro"/>
                </a:defRPr>
              </a:lvl1pPr>
            </a:lstStyle>
            <a:p>
              <a:pPr algn="r" rtl="1"/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عزيزي </a:t>
              </a:r>
              <a:r>
                <a:rPr lang="en-US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{1}</a:t>
              </a:r>
            </a:p>
            <a:p>
              <a:pPr algn="r" rtl="1"/>
              <a:endParaRPr lang="en-US" sz="1200" b="0" dirty="0">
                <a:solidFill>
                  <a:schemeClr val="tx1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  <a:sym typeface="Source Sans Pro"/>
              </a:endParaRPr>
            </a:p>
            <a:p>
              <a:pPr algn="r" rtl="1"/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لقد تم استلام طلبك رقم </a:t>
              </a:r>
              <a:r>
                <a:rPr lang="en-US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{2}</a:t>
              </a:r>
              <a:r>
                <a:rPr lang="ar-JO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 , وسوف يتم التسليم بتاريخ </a:t>
              </a:r>
              <a:r>
                <a:rPr lang="en-US" sz="1200" b="0" dirty="0">
                  <a:solidFill>
                    <a:schemeClr val="tx1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  <a:sym typeface="Source Sans Pro"/>
                </a:rPr>
                <a:t>{3}</a:t>
              </a:r>
              <a:endParaRPr sz="1200" b="0" dirty="0">
                <a:solidFill>
                  <a:schemeClr val="tx1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  <a:sym typeface="Source Sans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7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مراجعة حالات تعريف القوالب الجديدة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451" name="Google Shape;451;p4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36" name="Google Shape;76;p13">
            <a:extLst>
              <a:ext uri="{FF2B5EF4-FFF2-40B4-BE49-F238E27FC236}">
                <a16:creationId xmlns:a16="http://schemas.microsoft.com/office/drawing/2014/main" id="{8B3FE1DA-7F32-4F90-93E7-8F4B560E928A}"/>
              </a:ext>
            </a:extLst>
          </p:cNvPr>
          <p:cNvSpPr txBox="1"/>
          <p:nvPr/>
        </p:nvSpPr>
        <p:spPr>
          <a:xfrm>
            <a:off x="1549121" y="1638444"/>
            <a:ext cx="5330141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في انتظار المراجعة ، والتي تستغرق ما يصل إلى 72 ساعة عمل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87A362-5817-4ED7-A49F-7ACF1F9FA70E}"/>
              </a:ext>
            </a:extLst>
          </p:cNvPr>
          <p:cNvGrpSpPr/>
          <p:nvPr/>
        </p:nvGrpSpPr>
        <p:grpSpPr>
          <a:xfrm>
            <a:off x="7338060" y="1649711"/>
            <a:ext cx="969424" cy="454716"/>
            <a:chOff x="2077279" y="2059308"/>
            <a:chExt cx="969424" cy="4547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C32202E-5018-4238-A620-EF93BCCAE422}"/>
                </a:ext>
              </a:extLst>
            </p:cNvPr>
            <p:cNvSpPr/>
            <p:nvPr/>
          </p:nvSpPr>
          <p:spPr>
            <a:xfrm>
              <a:off x="2077279" y="2156790"/>
              <a:ext cx="884582" cy="327105"/>
            </a:xfrm>
            <a:prstGeom prst="roundRect">
              <a:avLst>
                <a:gd name="adj" fmla="val 47268"/>
              </a:avLst>
            </a:prstGeom>
            <a:solidFill>
              <a:srgbClr val="E8EAEE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EB33F8E-A3A7-40C0-87AA-35807A0B568C}"/>
                </a:ext>
              </a:extLst>
            </p:cNvPr>
            <p:cNvSpPr/>
            <p:nvPr/>
          </p:nvSpPr>
          <p:spPr>
            <a:xfrm>
              <a:off x="2226366" y="2257783"/>
              <a:ext cx="127610" cy="12761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37" name="Google Shape;76;p13">
              <a:extLst>
                <a:ext uri="{FF2B5EF4-FFF2-40B4-BE49-F238E27FC236}">
                  <a16:creationId xmlns:a16="http://schemas.microsoft.com/office/drawing/2014/main" id="{3FA266FB-1D38-41E4-A467-37F13C4E85D6}"/>
                </a:ext>
              </a:extLst>
            </p:cNvPr>
            <p:cNvSpPr txBox="1"/>
            <p:nvPr/>
          </p:nvSpPr>
          <p:spPr>
            <a:xfrm>
              <a:off x="2412037" y="2059308"/>
              <a:ext cx="634666" cy="45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ar-JO" sz="1050" b="1" dirty="0">
                  <a:solidFill>
                    <a:schemeClr val="bg1">
                      <a:lumMod val="50000"/>
                    </a:schemeClr>
                  </a:solidFill>
                  <a:latin typeface="DIN NEXT™ ARABIC BOLD" panose="020B0803020203050203" pitchFamily="34" charset="-78"/>
                  <a:ea typeface="Source Sans Pro"/>
                  <a:cs typeface="DIN NEXT™ ARABIC BOLD" panose="020B0803020203050203" pitchFamily="34" charset="-78"/>
                  <a:sym typeface="Source Sans Pro"/>
                </a:rPr>
                <a:t>عربي</a:t>
              </a:r>
              <a:endParaRPr sz="1050" b="1" dirty="0">
                <a:solidFill>
                  <a:schemeClr val="bg1">
                    <a:lumMod val="50000"/>
                  </a:schemeClr>
                </a:solidFill>
                <a:latin typeface="DIN NEXT™ ARABIC BOLD" panose="020B0803020203050203" pitchFamily="34" charset="-78"/>
                <a:ea typeface="Source Sans Pro"/>
                <a:cs typeface="DIN NEXT™ ARABIC BOLD" panose="020B0803020203050203" pitchFamily="34" charset="-78"/>
                <a:sym typeface="Source Sans Pro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BA366CE-0595-4E5F-BFDC-90CA337CEDEA}"/>
              </a:ext>
            </a:extLst>
          </p:cNvPr>
          <p:cNvGrpSpPr/>
          <p:nvPr/>
        </p:nvGrpSpPr>
        <p:grpSpPr>
          <a:xfrm>
            <a:off x="7318182" y="2201909"/>
            <a:ext cx="987978" cy="454716"/>
            <a:chOff x="2077279" y="2068474"/>
            <a:chExt cx="987978" cy="454716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50A269F3-40A1-4C93-8D1C-48AE55E8F58A}"/>
                </a:ext>
              </a:extLst>
            </p:cNvPr>
            <p:cNvSpPr/>
            <p:nvPr/>
          </p:nvSpPr>
          <p:spPr>
            <a:xfrm>
              <a:off x="2077279" y="2156790"/>
              <a:ext cx="884582" cy="327105"/>
            </a:xfrm>
            <a:prstGeom prst="roundRect">
              <a:avLst>
                <a:gd name="adj" fmla="val 47268"/>
              </a:avLst>
            </a:prstGeom>
            <a:solidFill>
              <a:srgbClr val="E8EAEE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6648BD4-7CDB-45CF-884A-DFF803F8D51E}"/>
                </a:ext>
              </a:extLst>
            </p:cNvPr>
            <p:cNvSpPr/>
            <p:nvPr/>
          </p:nvSpPr>
          <p:spPr>
            <a:xfrm>
              <a:off x="2226366" y="2257783"/>
              <a:ext cx="127610" cy="127610"/>
            </a:xfrm>
            <a:prstGeom prst="ellipse">
              <a:avLst/>
            </a:prstGeom>
            <a:solidFill>
              <a:srgbClr val="029A0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51" name="Google Shape;76;p13">
              <a:extLst>
                <a:ext uri="{FF2B5EF4-FFF2-40B4-BE49-F238E27FC236}">
                  <a16:creationId xmlns:a16="http://schemas.microsoft.com/office/drawing/2014/main" id="{182D2960-845B-4BF3-8E1E-014CCFD16829}"/>
                </a:ext>
              </a:extLst>
            </p:cNvPr>
            <p:cNvSpPr txBox="1"/>
            <p:nvPr/>
          </p:nvSpPr>
          <p:spPr>
            <a:xfrm>
              <a:off x="2430591" y="2068474"/>
              <a:ext cx="634666" cy="45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ar-JO" sz="1050" b="1" dirty="0">
                  <a:solidFill>
                    <a:schemeClr val="bg1">
                      <a:lumMod val="50000"/>
                    </a:schemeClr>
                  </a:solidFill>
                  <a:latin typeface="DIN NEXT™ ARABIC BOLD" panose="020B0803020203050203" pitchFamily="34" charset="-78"/>
                  <a:ea typeface="Source Sans Pro"/>
                  <a:cs typeface="DIN NEXT™ ARABIC BOLD" panose="020B0803020203050203" pitchFamily="34" charset="-78"/>
                  <a:sym typeface="Source Sans Pro"/>
                </a:rPr>
                <a:t>عربي</a:t>
              </a:r>
              <a:endParaRPr sz="1050" b="1" dirty="0">
                <a:solidFill>
                  <a:schemeClr val="bg1">
                    <a:lumMod val="50000"/>
                  </a:schemeClr>
                </a:solidFill>
                <a:latin typeface="DIN NEXT™ ARABIC BOLD" panose="020B0803020203050203" pitchFamily="34" charset="-78"/>
                <a:ea typeface="Source Sans Pro"/>
                <a:cs typeface="DIN NEXT™ ARABIC BOLD" panose="020B0803020203050203" pitchFamily="34" charset="-78"/>
                <a:sym typeface="Source Sans Pro"/>
              </a:endParaRPr>
            </a:p>
          </p:txBody>
        </p:sp>
      </p:grpSp>
      <p:sp>
        <p:nvSpPr>
          <p:cNvPr id="52" name="Google Shape;76;p13">
            <a:extLst>
              <a:ext uri="{FF2B5EF4-FFF2-40B4-BE49-F238E27FC236}">
                <a16:creationId xmlns:a16="http://schemas.microsoft.com/office/drawing/2014/main" id="{BF970BC7-D4FE-4799-A597-8158BB810525}"/>
              </a:ext>
            </a:extLst>
          </p:cNvPr>
          <p:cNvSpPr txBox="1"/>
          <p:nvPr/>
        </p:nvSpPr>
        <p:spPr>
          <a:xfrm>
            <a:off x="1549121" y="2149802"/>
            <a:ext cx="5330141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نموذج معتمد ونشط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3DC9FE9-2F68-4F6B-AF12-E46448E24536}"/>
              </a:ext>
            </a:extLst>
          </p:cNvPr>
          <p:cNvGrpSpPr/>
          <p:nvPr/>
        </p:nvGrpSpPr>
        <p:grpSpPr>
          <a:xfrm>
            <a:off x="7338060" y="2735329"/>
            <a:ext cx="974977" cy="454716"/>
            <a:chOff x="2077279" y="2070650"/>
            <a:chExt cx="974977" cy="454716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0BC4AC5B-F13E-447D-892A-6B5F7FD89D75}"/>
                </a:ext>
              </a:extLst>
            </p:cNvPr>
            <p:cNvSpPr/>
            <p:nvPr/>
          </p:nvSpPr>
          <p:spPr>
            <a:xfrm>
              <a:off x="2077279" y="2156790"/>
              <a:ext cx="884582" cy="327105"/>
            </a:xfrm>
            <a:prstGeom prst="roundRect">
              <a:avLst>
                <a:gd name="adj" fmla="val 47268"/>
              </a:avLst>
            </a:prstGeom>
            <a:solidFill>
              <a:srgbClr val="E8EAEE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0999866-5DC7-4FA7-BEBB-FDA11F4C2AD9}"/>
                </a:ext>
              </a:extLst>
            </p:cNvPr>
            <p:cNvSpPr/>
            <p:nvPr/>
          </p:nvSpPr>
          <p:spPr>
            <a:xfrm>
              <a:off x="2226366" y="2257783"/>
              <a:ext cx="127610" cy="127610"/>
            </a:xfrm>
            <a:prstGeom prst="ellipse">
              <a:avLst/>
            </a:prstGeom>
            <a:solidFill>
              <a:srgbClr val="FF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56" name="Google Shape;76;p13">
              <a:extLst>
                <a:ext uri="{FF2B5EF4-FFF2-40B4-BE49-F238E27FC236}">
                  <a16:creationId xmlns:a16="http://schemas.microsoft.com/office/drawing/2014/main" id="{D74EB5EE-5C4F-48C3-A044-10465DAC0FCF}"/>
                </a:ext>
              </a:extLst>
            </p:cNvPr>
            <p:cNvSpPr txBox="1"/>
            <p:nvPr/>
          </p:nvSpPr>
          <p:spPr>
            <a:xfrm>
              <a:off x="2417590" y="2070650"/>
              <a:ext cx="634666" cy="45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ar-JO" sz="1050" b="1" dirty="0">
                  <a:solidFill>
                    <a:schemeClr val="bg1">
                      <a:lumMod val="50000"/>
                    </a:schemeClr>
                  </a:solidFill>
                  <a:latin typeface="DIN NEXT™ ARABIC BOLD" panose="020B0803020203050203" pitchFamily="34" charset="-78"/>
                  <a:ea typeface="Source Sans Pro"/>
                  <a:cs typeface="DIN NEXT™ ARABIC BOLD" panose="020B0803020203050203" pitchFamily="34" charset="-78"/>
                  <a:sym typeface="Source Sans Pro"/>
                </a:rPr>
                <a:t>عربي</a:t>
              </a:r>
              <a:endParaRPr sz="1050" b="1" dirty="0">
                <a:solidFill>
                  <a:schemeClr val="bg1">
                    <a:lumMod val="50000"/>
                  </a:schemeClr>
                </a:solidFill>
                <a:latin typeface="DIN NEXT™ ARABIC BOLD" panose="020B0803020203050203" pitchFamily="34" charset="-78"/>
                <a:ea typeface="Source Sans Pro"/>
                <a:cs typeface="DIN NEXT™ ARABIC BOLD" panose="020B0803020203050203" pitchFamily="34" charset="-78"/>
                <a:sym typeface="Source Sans Pro"/>
              </a:endParaRPr>
            </a:p>
          </p:txBody>
        </p:sp>
      </p:grpSp>
      <p:sp>
        <p:nvSpPr>
          <p:cNvPr id="57" name="Google Shape;76;p13">
            <a:extLst>
              <a:ext uri="{FF2B5EF4-FFF2-40B4-BE49-F238E27FC236}">
                <a16:creationId xmlns:a16="http://schemas.microsoft.com/office/drawing/2014/main" id="{E45709CA-3CE3-4C32-BD15-38905FBD51E6}"/>
              </a:ext>
            </a:extLst>
          </p:cNvPr>
          <p:cNvSpPr txBox="1"/>
          <p:nvPr/>
        </p:nvSpPr>
        <p:spPr>
          <a:xfrm>
            <a:off x="1568999" y="2739530"/>
            <a:ext cx="5330141" cy="508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dirty="0">
                <a:solidFill>
                  <a:srgbClr val="FD5129"/>
                </a:solidFill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نموذج مرفوض ، سيتم إرسال الرد إلى صندوق تقنيات</a:t>
            </a:r>
            <a:endParaRPr dirty="0">
              <a:solidFill>
                <a:srgbClr val="FD5129"/>
              </a:solidFill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056686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ar-JO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حالات استخدم</a:t>
            </a:r>
            <a:endParaRPr lang="en-US" b="1" i="0" dirty="0">
              <a:solidFill>
                <a:srgbClr val="FD5129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Notification</a:t>
            </a: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28</a:t>
            </a:fld>
            <a:endParaRPr>
              <a:solidFill>
                <a:srgbClr val="FD5129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077DBA8-A676-456F-977C-A1AAE897D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769" y="1018922"/>
            <a:ext cx="366461" cy="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9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6856976" y="2790625"/>
            <a:ext cx="1381800" cy="13656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2508212" y="908415"/>
            <a:ext cx="5642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الطيران</a:t>
            </a:r>
            <a:endParaRPr sz="2000" b="1" dirty="0">
              <a:solidFill>
                <a:srgbClr val="232B5C"/>
              </a:solidFill>
              <a:latin typeface="DIN NEXT™ ARABIC BOLD" panose="020B0803020203050203" pitchFamily="34" charset="-78"/>
              <a:ea typeface="Roboto Slab"/>
              <a:cs typeface="DIN NEXT™ ARABIC BOLD" panose="020B0803020203050203" pitchFamily="34" charset="-78"/>
              <a:sym typeface="Roboto Slab"/>
            </a:endParaRPr>
          </a:p>
        </p:txBody>
      </p:sp>
      <p:cxnSp>
        <p:nvCxnSpPr>
          <p:cNvPr id="89" name="Google Shape;89;p14"/>
          <p:cNvCxnSpPr/>
          <p:nvPr/>
        </p:nvCxnSpPr>
        <p:spPr>
          <a:xfrm>
            <a:off x="7671581" y="4162225"/>
            <a:ext cx="214500" cy="856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4"/>
          <p:cNvCxnSpPr/>
          <p:nvPr/>
        </p:nvCxnSpPr>
        <p:spPr>
          <a:xfrm>
            <a:off x="8036437" y="3956174"/>
            <a:ext cx="394200" cy="525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4"/>
          <p:cNvCxnSpPr/>
          <p:nvPr/>
        </p:nvCxnSpPr>
        <p:spPr>
          <a:xfrm>
            <a:off x="8200684" y="3730563"/>
            <a:ext cx="752400" cy="464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29</a:t>
            </a:fld>
            <a:endParaRPr>
              <a:solidFill>
                <a:srgbClr val="FD5129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8AAA58-4CAF-4CC1-9F71-25B9D0A55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1723" y="3050090"/>
            <a:ext cx="870970" cy="87097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5105746" y="1998387"/>
            <a:ext cx="2586630" cy="306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تأكيدات الحجز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3120376" y="245610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بطاقات الصعود للطيارة </a:t>
            </a:r>
            <a:r>
              <a:rPr lang="en-US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Boarding Passes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925492" y="2933639"/>
            <a:ext cx="67668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تحديثات على رحل الطيران (إلغاء الرحلة ، التأخير ، تغيير البوابة ، تسجيل الوصول)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7537434-7516-4506-B5F1-B9CAAA6391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02346" y="2067869"/>
            <a:ext cx="167469" cy="16746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BCDCDE8-13E1-400E-A0C9-02AEB4096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02346" y="2533368"/>
            <a:ext cx="167469" cy="16746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5226C46-0FED-4129-9D56-16E302C76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02346" y="2999582"/>
            <a:ext cx="167469" cy="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72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379171" y="309801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الإحصاءات الاجتماعية السعودية لعام 2020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0000"/>
                </a:solidFill>
              </a:rPr>
              <a:t>3</a:t>
            </a:fld>
            <a:endParaRPr dirty="0">
              <a:solidFill>
                <a:srgbClr val="FF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7117B8-5601-4951-B6E8-BADD9F44E36A}"/>
              </a:ext>
            </a:extLst>
          </p:cNvPr>
          <p:cNvGrpSpPr/>
          <p:nvPr/>
        </p:nvGrpSpPr>
        <p:grpSpPr>
          <a:xfrm>
            <a:off x="7171521" y="1631254"/>
            <a:ext cx="1464595" cy="2135153"/>
            <a:chOff x="789576" y="1478854"/>
            <a:chExt cx="1464595" cy="213515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75C845B-75C9-4386-A2C8-AE23D417D8B5}"/>
                </a:ext>
              </a:extLst>
            </p:cNvPr>
            <p:cNvGrpSpPr/>
            <p:nvPr/>
          </p:nvGrpSpPr>
          <p:grpSpPr>
            <a:xfrm>
              <a:off x="789576" y="1498152"/>
              <a:ext cx="1464595" cy="2115855"/>
              <a:chOff x="595229" y="2234214"/>
              <a:chExt cx="1464595" cy="2115855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9CA22B6-393D-443A-8542-16914256CCA3}"/>
                  </a:ext>
                </a:extLst>
              </p:cNvPr>
              <p:cNvSpPr/>
              <p:nvPr/>
            </p:nvSpPr>
            <p:spPr>
              <a:xfrm>
                <a:off x="595229" y="2509936"/>
                <a:ext cx="1464595" cy="184013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D512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FB5EDC10-E67E-448E-BD25-C0036FD0EC0A}"/>
                  </a:ext>
                </a:extLst>
              </p:cNvPr>
              <p:cNvSpPr/>
              <p:nvPr/>
            </p:nvSpPr>
            <p:spPr>
              <a:xfrm>
                <a:off x="971424" y="2234214"/>
                <a:ext cx="712203" cy="7626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D5F7A6-EB9F-4339-BB1E-605E65E9D48F}"/>
                </a:ext>
              </a:extLst>
            </p:cNvPr>
            <p:cNvSpPr txBox="1"/>
            <p:nvPr/>
          </p:nvSpPr>
          <p:spPr>
            <a:xfrm>
              <a:off x="1183798" y="2145475"/>
              <a:ext cx="63190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JO" sz="700" dirty="0">
                  <a:solidFill>
                    <a:srgbClr val="FF0000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تعداد السكان</a:t>
              </a:r>
              <a:endParaRPr lang="en-US" sz="700" dirty="0">
                <a:solidFill>
                  <a:srgbClr val="FF0000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0BDA1AF6-39D1-4D33-8E8F-0C60961C7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91056" y="1478854"/>
              <a:ext cx="661634" cy="661634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8152418-DFD3-471E-95AF-3CE537C4F6D7}"/>
                </a:ext>
              </a:extLst>
            </p:cNvPr>
            <p:cNvSpPr txBox="1"/>
            <p:nvPr/>
          </p:nvSpPr>
          <p:spPr>
            <a:xfrm>
              <a:off x="1207525" y="2411545"/>
              <a:ext cx="6286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34.54</a:t>
              </a:r>
            </a:p>
            <a:p>
              <a:pPr algn="ctr"/>
              <a:r>
                <a:rPr lang="ar-JO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مليون</a:t>
              </a:r>
              <a:endParaRPr lang="en-US" b="1" dirty="0">
                <a:solidFill>
                  <a:srgbClr val="FF0000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67C37F9-D890-4833-AE15-1414D9B79260}"/>
                </a:ext>
              </a:extLst>
            </p:cNvPr>
            <p:cNvSpPr/>
            <p:nvPr/>
          </p:nvSpPr>
          <p:spPr>
            <a:xfrm>
              <a:off x="789576" y="2983923"/>
              <a:ext cx="1464595" cy="627818"/>
            </a:xfrm>
            <a:prstGeom prst="roundRect">
              <a:avLst>
                <a:gd name="adj" fmla="val 38386"/>
              </a:avLst>
            </a:prstGeom>
            <a:solidFill>
              <a:srgbClr val="FD5129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100%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A5C1888-0087-4EE3-9CB2-3CF9A7A202B9}"/>
              </a:ext>
            </a:extLst>
          </p:cNvPr>
          <p:cNvGrpSpPr/>
          <p:nvPr/>
        </p:nvGrpSpPr>
        <p:grpSpPr>
          <a:xfrm>
            <a:off x="5514200" y="1683288"/>
            <a:ext cx="1464595" cy="2115855"/>
            <a:chOff x="2447000" y="1530888"/>
            <a:chExt cx="1464595" cy="211585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CC765AF-4492-482E-B4FF-7CAA4BCBBCF8}"/>
                </a:ext>
              </a:extLst>
            </p:cNvPr>
            <p:cNvGrpSpPr/>
            <p:nvPr/>
          </p:nvGrpSpPr>
          <p:grpSpPr>
            <a:xfrm>
              <a:off x="2447000" y="1530888"/>
              <a:ext cx="1464595" cy="2115855"/>
              <a:chOff x="595229" y="2234214"/>
              <a:chExt cx="1464595" cy="2115855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8FB20F86-2993-4C01-B074-3E2085DF9436}"/>
                  </a:ext>
                </a:extLst>
              </p:cNvPr>
              <p:cNvSpPr/>
              <p:nvPr/>
            </p:nvSpPr>
            <p:spPr>
              <a:xfrm>
                <a:off x="595229" y="2509936"/>
                <a:ext cx="1464595" cy="184013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D512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9BAFDE97-8DA6-4C84-89A1-5DCBF1BF39A6}"/>
                  </a:ext>
                </a:extLst>
              </p:cNvPr>
              <p:cNvSpPr/>
              <p:nvPr/>
            </p:nvSpPr>
            <p:spPr>
              <a:xfrm>
                <a:off x="971424" y="2234214"/>
                <a:ext cx="712203" cy="7626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3690565E-EEA2-4E6A-86F3-B890DEC98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74497" y="1530888"/>
              <a:ext cx="609600" cy="609600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FABC023-8848-4623-AF94-6251D27771A0}"/>
                </a:ext>
              </a:extLst>
            </p:cNvPr>
            <p:cNvSpPr txBox="1"/>
            <p:nvPr/>
          </p:nvSpPr>
          <p:spPr>
            <a:xfrm>
              <a:off x="2602857" y="2150733"/>
              <a:ext cx="12490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JO" sz="700" dirty="0">
                  <a:solidFill>
                    <a:srgbClr val="FF0000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مستخدمين فاعلين على الانترنت</a:t>
              </a:r>
              <a:endParaRPr lang="en-US" sz="700" dirty="0">
                <a:solidFill>
                  <a:srgbClr val="FF0000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6F1D748-4BC5-4DFB-A966-F33D438D916E}"/>
                </a:ext>
              </a:extLst>
            </p:cNvPr>
            <p:cNvSpPr txBox="1"/>
            <p:nvPr/>
          </p:nvSpPr>
          <p:spPr>
            <a:xfrm>
              <a:off x="2864949" y="2404070"/>
              <a:ext cx="6286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b="1">
                  <a:solidFill>
                    <a:srgbClr val="0091EA"/>
                  </a:solidFill>
                </a:defRPr>
              </a:lvl1pPr>
            </a:lstStyle>
            <a:p>
              <a:r>
                <a:rPr lang="en-US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32.23</a:t>
              </a:r>
            </a:p>
            <a:p>
              <a:r>
                <a:rPr lang="ar-JO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مليون</a:t>
              </a:r>
              <a:endParaRPr lang="en-US" dirty="0">
                <a:solidFill>
                  <a:srgbClr val="FF0000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F78AC013-F1FE-433A-91DE-572EA70B4D57}"/>
                </a:ext>
              </a:extLst>
            </p:cNvPr>
            <p:cNvSpPr/>
            <p:nvPr/>
          </p:nvSpPr>
          <p:spPr>
            <a:xfrm>
              <a:off x="2447000" y="3006495"/>
              <a:ext cx="1464595" cy="627818"/>
            </a:xfrm>
            <a:prstGeom prst="roundRect">
              <a:avLst>
                <a:gd name="adj" fmla="val 38386"/>
              </a:avLst>
            </a:prstGeom>
            <a:solidFill>
              <a:srgbClr val="FD5129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93.31%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545014B-CE89-413E-858A-E06E5289A765}"/>
              </a:ext>
            </a:extLst>
          </p:cNvPr>
          <p:cNvGrpSpPr/>
          <p:nvPr/>
        </p:nvGrpSpPr>
        <p:grpSpPr>
          <a:xfrm>
            <a:off x="3856878" y="1638122"/>
            <a:ext cx="1519195" cy="2148591"/>
            <a:chOff x="4061368" y="1498152"/>
            <a:chExt cx="1519195" cy="214859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5EB2195-BD2A-47B1-8B94-AAC57071022D}"/>
                </a:ext>
              </a:extLst>
            </p:cNvPr>
            <p:cNvGrpSpPr/>
            <p:nvPr/>
          </p:nvGrpSpPr>
          <p:grpSpPr>
            <a:xfrm>
              <a:off x="4061368" y="1530888"/>
              <a:ext cx="1464595" cy="2115855"/>
              <a:chOff x="595229" y="2234214"/>
              <a:chExt cx="1464595" cy="2115855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2FFEBA47-ED49-46AF-91D3-E40BD35FB08C}"/>
                  </a:ext>
                </a:extLst>
              </p:cNvPr>
              <p:cNvSpPr/>
              <p:nvPr/>
            </p:nvSpPr>
            <p:spPr>
              <a:xfrm>
                <a:off x="595229" y="2509936"/>
                <a:ext cx="1464595" cy="184013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D512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DE1D4F31-8F2D-4818-9D32-D930944C1BF1}"/>
                  </a:ext>
                </a:extLst>
              </p:cNvPr>
              <p:cNvSpPr/>
              <p:nvPr/>
            </p:nvSpPr>
            <p:spPr>
              <a:xfrm>
                <a:off x="971424" y="2234214"/>
                <a:ext cx="712203" cy="7626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0FC2E09-7F75-4571-A744-9ECC1825E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402700" y="1498152"/>
              <a:ext cx="781931" cy="781931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A4C8723-6E56-4C6A-BB3B-EC95D3C9BDC9}"/>
                </a:ext>
              </a:extLst>
            </p:cNvPr>
            <p:cNvSpPr txBox="1"/>
            <p:nvPr/>
          </p:nvSpPr>
          <p:spPr>
            <a:xfrm>
              <a:off x="4065405" y="2150292"/>
              <a:ext cx="151515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JO" sz="700" dirty="0">
                  <a:solidFill>
                    <a:srgbClr val="FF0000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مستخدمين فاعلين على شبكات التواصل</a:t>
              </a:r>
              <a:endParaRPr lang="en-US" sz="700" dirty="0">
                <a:solidFill>
                  <a:srgbClr val="FF0000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87F5C0E9-7303-4C93-87A9-25624221C49D}"/>
                </a:ext>
              </a:extLst>
            </p:cNvPr>
            <p:cNvSpPr/>
            <p:nvPr/>
          </p:nvSpPr>
          <p:spPr>
            <a:xfrm>
              <a:off x="4061368" y="2999874"/>
              <a:ext cx="1464595" cy="627818"/>
            </a:xfrm>
            <a:prstGeom prst="roundRect">
              <a:avLst>
                <a:gd name="adj" fmla="val 38386"/>
              </a:avLst>
            </a:prstGeom>
            <a:solidFill>
              <a:srgbClr val="FD5129"/>
            </a:solidFill>
            <a:ln>
              <a:solidFill>
                <a:srgbClr val="FD51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72.38%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DD1DF52-5964-41B7-94E5-9679F5FCEA93}"/>
                </a:ext>
              </a:extLst>
            </p:cNvPr>
            <p:cNvSpPr txBox="1"/>
            <p:nvPr/>
          </p:nvSpPr>
          <p:spPr>
            <a:xfrm>
              <a:off x="4479317" y="2378925"/>
              <a:ext cx="6286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b="1">
                  <a:solidFill>
                    <a:srgbClr val="0091EA"/>
                  </a:solidFill>
                </a:defRPr>
              </a:lvl1pPr>
            </a:lstStyle>
            <a:p>
              <a:r>
                <a:rPr lang="en-US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25.00</a:t>
              </a:r>
            </a:p>
            <a:p>
              <a:r>
                <a:rPr lang="ar-JO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مليون</a:t>
              </a:r>
              <a:endParaRPr lang="en-US" dirty="0">
                <a:solidFill>
                  <a:srgbClr val="FF0000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ADA1A2A-E2C2-4AF2-824A-FCF31348C39D}"/>
              </a:ext>
            </a:extLst>
          </p:cNvPr>
          <p:cNvGrpSpPr/>
          <p:nvPr/>
        </p:nvGrpSpPr>
        <p:grpSpPr>
          <a:xfrm>
            <a:off x="2180256" y="1664237"/>
            <a:ext cx="1483895" cy="2115855"/>
            <a:chOff x="5689115" y="1511837"/>
            <a:chExt cx="1483895" cy="211585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D9DC381-100B-40B3-9354-6364A8D31A66}"/>
                </a:ext>
              </a:extLst>
            </p:cNvPr>
            <p:cNvGrpSpPr/>
            <p:nvPr/>
          </p:nvGrpSpPr>
          <p:grpSpPr>
            <a:xfrm>
              <a:off x="5698765" y="1511837"/>
              <a:ext cx="1464595" cy="2115855"/>
              <a:chOff x="595229" y="2234214"/>
              <a:chExt cx="1464595" cy="2115855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CDF56E5D-1FAF-4BF7-A22A-25782250B7CF}"/>
                  </a:ext>
                </a:extLst>
              </p:cNvPr>
              <p:cNvSpPr/>
              <p:nvPr/>
            </p:nvSpPr>
            <p:spPr>
              <a:xfrm>
                <a:off x="595229" y="2509936"/>
                <a:ext cx="1464595" cy="184013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D512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ED9D5295-36CC-459D-935F-FFDF85724D74}"/>
                  </a:ext>
                </a:extLst>
              </p:cNvPr>
              <p:cNvSpPr/>
              <p:nvPr/>
            </p:nvSpPr>
            <p:spPr>
              <a:xfrm>
                <a:off x="971424" y="2234214"/>
                <a:ext cx="712203" cy="7626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9F516065-AAF4-4539-8C82-86FC9C304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38459" y="1556856"/>
              <a:ext cx="585206" cy="585206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E8E184-DE88-40D2-89D6-B7E056B96DA9}"/>
                </a:ext>
              </a:extLst>
            </p:cNvPr>
            <p:cNvSpPr txBox="1"/>
            <p:nvPr/>
          </p:nvSpPr>
          <p:spPr>
            <a:xfrm>
              <a:off x="5689115" y="2162203"/>
              <a:ext cx="14838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JO" sz="700" dirty="0">
                  <a:solidFill>
                    <a:srgbClr val="FF0000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المعدل اليومي لعدد ساعات التي يمضيها المستخدمون على الانترنت</a:t>
              </a:r>
              <a:endParaRPr lang="en-US" sz="700" dirty="0">
                <a:solidFill>
                  <a:srgbClr val="FF0000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9BEF621-4D1D-40A8-A2EF-1786BC495BA2}"/>
                </a:ext>
              </a:extLst>
            </p:cNvPr>
            <p:cNvSpPr txBox="1"/>
            <p:nvPr/>
          </p:nvSpPr>
          <p:spPr>
            <a:xfrm>
              <a:off x="6041372" y="2446015"/>
              <a:ext cx="7793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b="1">
                  <a:solidFill>
                    <a:srgbClr val="0091EA"/>
                  </a:solidFill>
                </a:defRPr>
              </a:lvl1pPr>
            </a:lstStyle>
            <a:p>
              <a:r>
                <a:rPr lang="en-US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7H 46M</a:t>
              </a:r>
            </a:p>
            <a:p>
              <a:endParaRPr lang="en-US" dirty="0">
                <a:solidFill>
                  <a:srgbClr val="FF0000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2E53018-928A-4F71-BC91-722ACA698A98}"/>
              </a:ext>
            </a:extLst>
          </p:cNvPr>
          <p:cNvGrpSpPr/>
          <p:nvPr/>
        </p:nvGrpSpPr>
        <p:grpSpPr>
          <a:xfrm>
            <a:off x="379172" y="1677310"/>
            <a:ext cx="1674218" cy="2115855"/>
            <a:chOff x="7159228" y="1524910"/>
            <a:chExt cx="1674218" cy="2115855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68D3483-5EA6-4DC9-ADEB-A67527DD1324}"/>
                </a:ext>
              </a:extLst>
            </p:cNvPr>
            <p:cNvGrpSpPr/>
            <p:nvPr/>
          </p:nvGrpSpPr>
          <p:grpSpPr>
            <a:xfrm>
              <a:off x="7293340" y="1524910"/>
              <a:ext cx="1464595" cy="2115855"/>
              <a:chOff x="595229" y="2234214"/>
              <a:chExt cx="1464595" cy="2115855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083F1294-DD42-4A2B-94D7-0E4C0B58E828}"/>
                  </a:ext>
                </a:extLst>
              </p:cNvPr>
              <p:cNvSpPr/>
              <p:nvPr/>
            </p:nvSpPr>
            <p:spPr>
              <a:xfrm>
                <a:off x="595229" y="2509936"/>
                <a:ext cx="1464595" cy="184013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D512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502C314D-FA7A-45B4-93C2-0B46BAC03BC5}"/>
                  </a:ext>
                </a:extLst>
              </p:cNvPr>
              <p:cNvSpPr/>
              <p:nvPr/>
            </p:nvSpPr>
            <p:spPr>
              <a:xfrm>
                <a:off x="971424" y="2234214"/>
                <a:ext cx="712203" cy="7626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22B5B38B-D82E-4A42-9E93-52B88462E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734424" y="1563048"/>
              <a:ext cx="582427" cy="582427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1471F89-E096-45D7-A05C-95B33620569F}"/>
                </a:ext>
              </a:extLst>
            </p:cNvPr>
            <p:cNvSpPr txBox="1"/>
            <p:nvPr/>
          </p:nvSpPr>
          <p:spPr>
            <a:xfrm>
              <a:off x="7159228" y="2151051"/>
              <a:ext cx="167421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JO" sz="700" dirty="0">
                  <a:solidFill>
                    <a:srgbClr val="FF0000"/>
                  </a:solidFill>
                  <a:latin typeface="DIN NEXT™ ARABIC REGULAR" panose="020B0503020203050203" pitchFamily="34" charset="-78"/>
                  <a:cs typeface="DIN NEXT™ ARABIC REGULAR" panose="020B0503020203050203" pitchFamily="34" charset="-78"/>
                </a:rPr>
                <a:t>المعدل اليومي لعدد ساعات التي يمضيها المستخدمون على منصات التواصل الاجتماعي</a:t>
              </a:r>
              <a:endParaRPr lang="en-US" sz="700" dirty="0">
                <a:solidFill>
                  <a:srgbClr val="FF0000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8388E4F-FB98-4EBF-AA1E-383D9106EC9A}"/>
                </a:ext>
              </a:extLst>
            </p:cNvPr>
            <p:cNvSpPr txBox="1"/>
            <p:nvPr/>
          </p:nvSpPr>
          <p:spPr>
            <a:xfrm>
              <a:off x="7635947" y="2500007"/>
              <a:ext cx="7793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b="1">
                  <a:solidFill>
                    <a:srgbClr val="0091EA"/>
                  </a:solidFill>
                </a:defRPr>
              </a:lvl1pPr>
            </a:lstStyle>
            <a:p>
              <a:r>
                <a:rPr lang="en-US" dirty="0">
                  <a:solidFill>
                    <a:srgbClr val="FF0000"/>
                  </a:solidFill>
                  <a:latin typeface="DIN NEXT™ ARABIC BOLD" panose="020B0803020203050203" pitchFamily="34" charset="-78"/>
                  <a:cs typeface="DIN NEXT™ ARABIC BOLD" panose="020B0803020203050203" pitchFamily="34" charset="-78"/>
                </a:rPr>
                <a:t>3H 02M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E56FE14-A8A2-4229-AA5F-E56B29611AC6}"/>
              </a:ext>
            </a:extLst>
          </p:cNvPr>
          <p:cNvSpPr txBox="1"/>
          <p:nvPr/>
        </p:nvSpPr>
        <p:spPr>
          <a:xfrm>
            <a:off x="0" y="4907968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https://www.globalmediainsight.com/blog/saudi-arabia-social-media-statistics/</a:t>
            </a:r>
          </a:p>
        </p:txBody>
      </p:sp>
    </p:spTree>
    <p:extLst>
      <p:ext uri="{BB962C8B-B14F-4D97-AF65-F5344CB8AC3E}">
        <p14:creationId xmlns:p14="http://schemas.microsoft.com/office/powerpoint/2010/main" val="37905275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6856976" y="2790625"/>
            <a:ext cx="1381800" cy="13656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9" name="Google Shape;89;p14"/>
          <p:cNvCxnSpPr/>
          <p:nvPr/>
        </p:nvCxnSpPr>
        <p:spPr>
          <a:xfrm>
            <a:off x="7671581" y="4162225"/>
            <a:ext cx="214500" cy="856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4"/>
          <p:cNvCxnSpPr/>
          <p:nvPr/>
        </p:nvCxnSpPr>
        <p:spPr>
          <a:xfrm>
            <a:off x="8036437" y="3956174"/>
            <a:ext cx="394200" cy="525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4"/>
          <p:cNvCxnSpPr/>
          <p:nvPr/>
        </p:nvCxnSpPr>
        <p:spPr>
          <a:xfrm>
            <a:off x="8238776" y="3688048"/>
            <a:ext cx="752400" cy="464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90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30</a:t>
            </a:fld>
            <a:endParaRPr>
              <a:solidFill>
                <a:srgbClr val="FD5129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5084951" y="1929552"/>
            <a:ext cx="2586630" cy="306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اشعارات التسليم للبضاعة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3099581" y="238727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تحديث , تتبع الشحنات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3099581" y="2844988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ارسال نسخة من إيصال الدفع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A16569-78B7-4B32-819E-BF2244DC4BDA}"/>
              </a:ext>
            </a:extLst>
          </p:cNvPr>
          <p:cNvSpPr txBox="1"/>
          <p:nvPr/>
        </p:nvSpPr>
        <p:spPr>
          <a:xfrm>
            <a:off x="3099581" y="3305816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ارسال نسخة من الفواتير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8C6F6CC-38C5-4C6F-9E9E-3CA61FFCF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1999034"/>
            <a:ext cx="167469" cy="167469"/>
          </a:xfrm>
          <a:prstGeom prst="rect">
            <a:avLst/>
          </a:prstGeom>
        </p:spPr>
      </p:pic>
      <p:sp>
        <p:nvSpPr>
          <p:cNvPr id="14" name="Google Shape;86;p14">
            <a:extLst>
              <a:ext uri="{FF2B5EF4-FFF2-40B4-BE49-F238E27FC236}">
                <a16:creationId xmlns:a16="http://schemas.microsoft.com/office/drawing/2014/main" id="{8448B405-2F7C-44C6-9F9F-0D9A6018511F}"/>
              </a:ext>
            </a:extLst>
          </p:cNvPr>
          <p:cNvSpPr txBox="1">
            <a:spLocks/>
          </p:cNvSpPr>
          <p:nvPr/>
        </p:nvSpPr>
        <p:spPr>
          <a:xfrm>
            <a:off x="2508212" y="898996"/>
            <a:ext cx="5642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Font typeface="Source Sans Pro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بائعو التجزئة و التجارة الإلكترونية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DB34693-0BB6-4009-9934-8B8CA1962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2465076"/>
            <a:ext cx="167469" cy="16746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75248B85-A1BF-4388-B213-C1A37E3BD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2931118"/>
            <a:ext cx="167469" cy="16746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0D9DA9D-98A3-448B-A8CB-2EA7005DB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3389690"/>
            <a:ext cx="167469" cy="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77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6856976" y="2790625"/>
            <a:ext cx="1381800" cy="13656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9" name="Google Shape;89;p14"/>
          <p:cNvCxnSpPr/>
          <p:nvPr/>
        </p:nvCxnSpPr>
        <p:spPr>
          <a:xfrm>
            <a:off x="7671581" y="4162225"/>
            <a:ext cx="214500" cy="8568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4"/>
          <p:cNvCxnSpPr/>
          <p:nvPr/>
        </p:nvCxnSpPr>
        <p:spPr>
          <a:xfrm>
            <a:off x="8036437" y="3956174"/>
            <a:ext cx="394200" cy="525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4"/>
          <p:cNvCxnSpPr/>
          <p:nvPr/>
        </p:nvCxnSpPr>
        <p:spPr>
          <a:xfrm>
            <a:off x="8200684" y="3730563"/>
            <a:ext cx="752400" cy="4641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31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5084951" y="1929550"/>
            <a:ext cx="2586630" cy="306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اشعارات الحركات البنكية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3106728" y="239390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المصادقة الثنائية </a:t>
            </a:r>
            <a:r>
              <a:rPr lang="en-US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OTP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4B82C87-5516-48BC-A275-BC7F3288E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6528" y="3112077"/>
            <a:ext cx="722695" cy="72269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3106728" y="285162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ارسال كشف الحساب 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3" name="Google Shape;86;p14">
            <a:extLst>
              <a:ext uri="{FF2B5EF4-FFF2-40B4-BE49-F238E27FC236}">
                <a16:creationId xmlns:a16="http://schemas.microsoft.com/office/drawing/2014/main" id="{81FC106F-9D32-44DA-A9A6-DFC164A203C0}"/>
              </a:ext>
            </a:extLst>
          </p:cNvPr>
          <p:cNvSpPr txBox="1">
            <a:spLocks/>
          </p:cNvSpPr>
          <p:nvPr/>
        </p:nvSpPr>
        <p:spPr>
          <a:xfrm>
            <a:off x="2508212" y="918215"/>
            <a:ext cx="5642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Font typeface="Source Sans Pro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البنوك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B9AA04F-A5F1-44D9-8C45-E33E9C7CD0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8728" y="1999034"/>
            <a:ext cx="167469" cy="16746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03EF548-EA81-4978-8680-45819AD45F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8728" y="2484204"/>
            <a:ext cx="167469" cy="16746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F083F09-090F-4D9E-A34C-B99419C0AB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8728" y="2938608"/>
            <a:ext cx="167469" cy="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80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ar-JO" sz="3400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متطلبات تفعيل وفتح حساب</a:t>
            </a:r>
            <a:endParaRPr lang="en-US" sz="3400" b="1" i="0" dirty="0">
              <a:solidFill>
                <a:srgbClr val="FD5129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400" b="1" i="0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 Business API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3400" b="1" i="0" dirty="0"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32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DAEF67-139D-4431-9224-873443C3D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5113" y="1029215"/>
            <a:ext cx="393600" cy="3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02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33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7417D6-CBB2-4FCB-AA69-2902C4412204}"/>
              </a:ext>
            </a:extLst>
          </p:cNvPr>
          <p:cNvSpPr txBox="1"/>
          <p:nvPr/>
        </p:nvSpPr>
        <p:spPr>
          <a:xfrm>
            <a:off x="3106728" y="1915876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حساب موثق ومفعل لـ</a:t>
            </a:r>
            <a:r>
              <a:rPr lang="en-US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Facebook Business </a:t>
            </a:r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 من قبل العميل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9845D0-D5D1-4FB7-A55C-93FF2CF7B215}"/>
              </a:ext>
            </a:extLst>
          </p:cNvPr>
          <p:cNvSpPr txBox="1"/>
          <p:nvPr/>
        </p:nvSpPr>
        <p:spPr>
          <a:xfrm>
            <a:off x="3106728" y="281324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رقم هاتف (موحد , ارضي , محمول)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83EA0D-1CC4-40D1-BD5C-F623D1FDDA44}"/>
              </a:ext>
            </a:extLst>
          </p:cNvPr>
          <p:cNvSpPr txBox="1"/>
          <p:nvPr/>
        </p:nvSpPr>
        <p:spPr>
          <a:xfrm>
            <a:off x="3106728" y="327096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اسم العلامة التجارية للنشاط التجاري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39FED-2050-4F9B-A189-0EBBD09B11C7}"/>
              </a:ext>
            </a:extLst>
          </p:cNvPr>
          <p:cNvSpPr txBox="1"/>
          <p:nvPr/>
        </p:nvSpPr>
        <p:spPr>
          <a:xfrm>
            <a:off x="3106728" y="236455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الموافقة على اتفاقيات وسياسات الواتس اب 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36752D-35D8-4A6E-91E5-7FD8C89656C8}"/>
              </a:ext>
            </a:extLst>
          </p:cNvPr>
          <p:cNvSpPr txBox="1"/>
          <p:nvPr/>
        </p:nvSpPr>
        <p:spPr>
          <a:xfrm>
            <a:off x="3106728" y="373921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حالة استخدام الواتس اب التي يريد العميل الاستفادة منها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1" name="Google Shape;86;p14">
            <a:extLst>
              <a:ext uri="{FF2B5EF4-FFF2-40B4-BE49-F238E27FC236}">
                <a16:creationId xmlns:a16="http://schemas.microsoft.com/office/drawing/2014/main" id="{B84B70E8-EBE0-4FE3-AEC2-104C6291F0AB}"/>
              </a:ext>
            </a:extLst>
          </p:cNvPr>
          <p:cNvSpPr txBox="1">
            <a:spLocks/>
          </p:cNvSpPr>
          <p:nvPr/>
        </p:nvSpPr>
        <p:spPr>
          <a:xfrm>
            <a:off x="2508212" y="897320"/>
            <a:ext cx="5642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Font typeface="Source Sans Pro"/>
              <a:buNone/>
            </a:pPr>
            <a:r>
              <a:rPr lang="ar-JO" sz="2000" b="1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المتطلبات</a:t>
            </a:r>
            <a:endParaRPr lang="ar-JO" sz="2000" b="1" dirty="0">
              <a:solidFill>
                <a:srgbClr val="232B5C"/>
              </a:solidFill>
              <a:latin typeface="DIN NEXT™ ARABIC BOLD" panose="020B0803020203050203" pitchFamily="34" charset="-78"/>
              <a:ea typeface="Roboto Slab"/>
              <a:cs typeface="DIN NEXT™ ARABIC BOLD" panose="020B0803020203050203" pitchFamily="34" charset="-78"/>
              <a:sym typeface="Roboto Slab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2419B1F-5AAD-404F-8DBC-C44760BE22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1999034"/>
            <a:ext cx="167469" cy="16746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E00F9EE-2425-4535-AB5B-BC173CEB7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2434712"/>
            <a:ext cx="167469" cy="16746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7FA98A06-1320-4E0C-9AC1-523E393F6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2887241"/>
            <a:ext cx="167469" cy="16746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49AEE5F-7CDC-4E0A-9324-B0DF29EF1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3335925"/>
            <a:ext cx="167469" cy="16746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F2876489-BD48-437D-9D82-C0A2C8FB2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728" y="3809363"/>
            <a:ext cx="167469" cy="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2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714074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حساب موثق ومفعل من</a:t>
            </a:r>
            <a:r>
              <a:rPr lang="en-US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Facebook Business 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34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957C15-5A3C-4AE6-96E8-C2B8A56F5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434" y="1283634"/>
            <a:ext cx="5841147" cy="347943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D522E0-B1DC-4F05-BC45-BCB92B8F00D8}"/>
              </a:ext>
            </a:extLst>
          </p:cNvPr>
          <p:cNvSpPr txBox="1"/>
          <p:nvPr/>
        </p:nvSpPr>
        <p:spPr>
          <a:xfrm>
            <a:off x="113936" y="4854797"/>
            <a:ext cx="74339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https://developers.facebook.com/docs/development/release/business-verification</a:t>
            </a:r>
          </a:p>
        </p:txBody>
      </p:sp>
    </p:spTree>
    <p:extLst>
      <p:ext uri="{BB962C8B-B14F-4D97-AF65-F5344CB8AC3E}">
        <p14:creationId xmlns:p14="http://schemas.microsoft.com/office/powerpoint/2010/main" val="3973128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2400138" y="674577"/>
            <a:ext cx="5642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الموافقة على اتفاقيات وسياسات الواتس اب 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35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8A05F0-AA2F-4083-9332-D79BCB0DA7CF}"/>
              </a:ext>
            </a:extLst>
          </p:cNvPr>
          <p:cNvSpPr txBox="1"/>
          <p:nvPr/>
        </p:nvSpPr>
        <p:spPr>
          <a:xfrm>
            <a:off x="-458000" y="2133266"/>
            <a:ext cx="85002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US" sz="800" dirty="0"/>
              <a:t>https://www.whatsapp.com/legal/?fbclid=IwAR2Dmh67-GIUvUUzlJL63Zhs2bCHLwt9ioz6IIooDvpR_rXAXw66u4feS5I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D67FC6-E1E2-45F5-8892-F8BB8C4C0B9E}"/>
              </a:ext>
            </a:extLst>
          </p:cNvPr>
          <p:cNvSpPr txBox="1"/>
          <p:nvPr/>
        </p:nvSpPr>
        <p:spPr>
          <a:xfrm>
            <a:off x="5630252" y="1825489"/>
            <a:ext cx="2411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US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 Legal Agreement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942E16-E855-4245-B190-B0FD34CF4EA2}"/>
              </a:ext>
            </a:extLst>
          </p:cNvPr>
          <p:cNvSpPr txBox="1"/>
          <p:nvPr/>
        </p:nvSpPr>
        <p:spPr>
          <a:xfrm>
            <a:off x="1336927" y="2947898"/>
            <a:ext cx="670531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US" sz="800" dirty="0"/>
              <a:t>https://www.whatsapp.com/legal/business-policy?fbclid=IwAR26jq6vcTx6oE9Ym7v8M-1fVGwTuHylA4pXfjMyN_VBacdPY2U0AXtBa-g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814966-999C-4DA4-A449-B54C4D1E74B4}"/>
              </a:ext>
            </a:extLst>
          </p:cNvPr>
          <p:cNvSpPr txBox="1"/>
          <p:nvPr/>
        </p:nvSpPr>
        <p:spPr>
          <a:xfrm>
            <a:off x="5630252" y="2697926"/>
            <a:ext cx="2411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US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 Business Policy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16A5C1-4B2A-4E26-8509-317CE6302477}"/>
              </a:ext>
            </a:extLst>
          </p:cNvPr>
          <p:cNvSpPr txBox="1"/>
          <p:nvPr/>
        </p:nvSpPr>
        <p:spPr>
          <a:xfrm>
            <a:off x="1336928" y="3858221"/>
            <a:ext cx="670531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US" sz="800" dirty="0"/>
              <a:t>https://www.whatsapp.com/legal/commerce-policy/?fbclid=IwAR0f5_SLZab9qR402ysC84IQNnwLwauEQpc0K04WDGH80fA48WY7ASgjUI8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842383-752A-4785-983B-0B3EDF91AE8E}"/>
              </a:ext>
            </a:extLst>
          </p:cNvPr>
          <p:cNvSpPr txBox="1"/>
          <p:nvPr/>
        </p:nvSpPr>
        <p:spPr>
          <a:xfrm>
            <a:off x="5630252" y="3593253"/>
            <a:ext cx="2411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US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 Commerce </a:t>
            </a:r>
          </a:p>
        </p:txBody>
      </p:sp>
    </p:spTree>
    <p:extLst>
      <p:ext uri="{BB962C8B-B14F-4D97-AF65-F5344CB8AC3E}">
        <p14:creationId xmlns:p14="http://schemas.microsoft.com/office/powerpoint/2010/main" val="1778398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232407" y="598377"/>
            <a:ext cx="6679186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حالة الاستخدام المسموح بها</a:t>
            </a:r>
            <a:endParaRPr lang="en-US" sz="2000" b="1" dirty="0">
              <a:solidFill>
                <a:srgbClr val="232B5C"/>
              </a:solidFill>
              <a:latin typeface="DIN NEXT™ ARABIC BOLD" panose="020B0803020203050203" pitchFamily="34" charset="-78"/>
              <a:ea typeface="Roboto Slab"/>
              <a:cs typeface="DIN NEXT™ ARABIC BOLD" panose="020B0803020203050203" pitchFamily="34" charset="-78"/>
              <a:sym typeface="Roboto Slab"/>
            </a:endParaRP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36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5F7A7A-1CEF-4B6F-B3E3-1BB0F5DC4B5C}"/>
              </a:ext>
            </a:extLst>
          </p:cNvPr>
          <p:cNvSpPr txBox="1"/>
          <p:nvPr/>
        </p:nvSpPr>
        <p:spPr>
          <a:xfrm>
            <a:off x="1232407" y="1666551"/>
            <a:ext cx="66791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تنبيه عملائك بشأن تغييرات خط سير الرحلة ، وانقطاع النظام ، والمعلومات الأخرى التي تستهدف الموقع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931362-C2FB-4511-A9E4-1FAC5375AF47}"/>
              </a:ext>
            </a:extLst>
          </p:cNvPr>
          <p:cNvSpPr txBox="1"/>
          <p:nvPr/>
        </p:nvSpPr>
        <p:spPr>
          <a:xfrm>
            <a:off x="988567" y="2408158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إخطار عملائك بشأن طلباتهم أو عمليات التسليم ، </a:t>
            </a:r>
            <a:r>
              <a:rPr lang="ar-JO" dirty="0" err="1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وتذكيرات</a:t>
            </a:r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 المواعيد ، ومعالجة الدفع ، إلخ.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F1CDB7-EF8F-4A51-B51C-3CC9EC992C46}"/>
              </a:ext>
            </a:extLst>
          </p:cNvPr>
          <p:cNvSpPr txBox="1"/>
          <p:nvPr/>
        </p:nvSpPr>
        <p:spPr>
          <a:xfrm>
            <a:off x="727310" y="3121898"/>
            <a:ext cx="71842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تقديم الدعم لعملائك من خلال المحادثات المتعمقة. من خلال كونك متاحًا على </a:t>
            </a:r>
            <a:r>
              <a:rPr lang="en-US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 ، </a:t>
            </a:r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يمكنك الوصول بسهولة إلى عملائك في أي وقت ، ويمكن لوكلاء الدعم لديك تحسين استكشاف الأخطاء وإصلاحها وتقصير العمر الافتراضي للتذاكر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DE333C-5A47-4BA3-ACC5-5660806986B7}"/>
              </a:ext>
            </a:extLst>
          </p:cNvPr>
          <p:cNvSpPr txBox="1"/>
          <p:nvPr/>
        </p:nvSpPr>
        <p:spPr>
          <a:xfrm>
            <a:off x="849229" y="4051082"/>
            <a:ext cx="70623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التعامل مع العملاء المحتملين بشكل أكثر نشاطًا من خلال إنشاء تنبيهات لإخطار فريق المبيعات الخاص بك بالنشاط الجديد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83E1E2-DEA4-44B8-A070-00CC2EF9C1E1}"/>
              </a:ext>
            </a:extLst>
          </p:cNvPr>
          <p:cNvGrpSpPr/>
          <p:nvPr/>
        </p:nvGrpSpPr>
        <p:grpSpPr>
          <a:xfrm>
            <a:off x="8055530" y="1723200"/>
            <a:ext cx="199806" cy="2589492"/>
            <a:chOff x="1437693" y="1522616"/>
            <a:chExt cx="199806" cy="2589492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691EE8DF-86F3-4288-8D1B-4955E6850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37694" y="1522616"/>
              <a:ext cx="199805" cy="19980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F8BD18B9-B2D3-459C-85B6-3A6543652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37694" y="2264223"/>
              <a:ext cx="199805" cy="19980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3C781D02-CE8F-4197-9D0F-985A2537A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37694" y="3008989"/>
              <a:ext cx="199805" cy="199805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664E945C-B2B6-43DB-AC2B-1330F9314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37693" y="3912303"/>
              <a:ext cx="199805" cy="199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8077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556874" y="355510"/>
            <a:ext cx="6679186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حالات الاستخدام غير مسموح بها</a:t>
            </a:r>
            <a:endParaRPr lang="en-US" sz="2000" b="1" dirty="0">
              <a:solidFill>
                <a:srgbClr val="232B5C"/>
              </a:solidFill>
              <a:latin typeface="DIN NEXT™ ARABIC BOLD" panose="020B0803020203050203" pitchFamily="34" charset="-78"/>
              <a:ea typeface="Roboto Slab"/>
              <a:cs typeface="DIN NEXT™ ARABIC BOLD" panose="020B0803020203050203" pitchFamily="34" charset="-78"/>
              <a:sym typeface="Roboto Slab"/>
            </a:endParaRP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37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5F7A7A-1CEF-4B6F-B3E3-1BB0F5DC4B5C}"/>
              </a:ext>
            </a:extLst>
          </p:cNvPr>
          <p:cNvSpPr txBox="1"/>
          <p:nvPr/>
        </p:nvSpPr>
        <p:spPr>
          <a:xfrm>
            <a:off x="1232407" y="1318094"/>
            <a:ext cx="66791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حركة التسويق أو محتوى آخر على غرار الاشتراك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931362-C2FB-4511-A9E4-1FAC5375AF47}"/>
              </a:ext>
            </a:extLst>
          </p:cNvPr>
          <p:cNvSpPr txBox="1"/>
          <p:nvPr/>
        </p:nvSpPr>
        <p:spPr>
          <a:xfrm>
            <a:off x="988567" y="1607604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محتوى للبالغين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2B4ED9-243B-4DE5-954A-6D931DD2DFE5}"/>
              </a:ext>
            </a:extLst>
          </p:cNvPr>
          <p:cNvSpPr txBox="1"/>
          <p:nvPr/>
        </p:nvSpPr>
        <p:spPr>
          <a:xfrm>
            <a:off x="988567" y="1897114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الكحوليات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BC3C8-FDA2-406F-80D2-154B35EFA186}"/>
              </a:ext>
            </a:extLst>
          </p:cNvPr>
          <p:cNvSpPr txBox="1"/>
          <p:nvPr/>
        </p:nvSpPr>
        <p:spPr>
          <a:xfrm>
            <a:off x="988567" y="2183684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بيع الحيوانات ، بما في ذلك الحيوانات الحية أو الماشية أو أي أجزاء من الحيوانات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1FC57D-47AD-4C00-8969-915199736E39}"/>
              </a:ext>
            </a:extLst>
          </p:cNvPr>
          <p:cNvSpPr txBox="1"/>
          <p:nvPr/>
        </p:nvSpPr>
        <p:spPr>
          <a:xfrm>
            <a:off x="988567" y="2461014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العملات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35BFA2-BC7B-4CF7-90D2-FE6ADBE49FAD}"/>
              </a:ext>
            </a:extLst>
          </p:cNvPr>
          <p:cNvSpPr txBox="1"/>
          <p:nvPr/>
        </p:nvSpPr>
        <p:spPr>
          <a:xfrm>
            <a:off x="988567" y="2748420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المواعدة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04959C-8CD4-4562-95D5-E597C3AA047F}"/>
              </a:ext>
            </a:extLst>
          </p:cNvPr>
          <p:cNvSpPr txBox="1"/>
          <p:nvPr/>
        </p:nvSpPr>
        <p:spPr>
          <a:xfrm>
            <a:off x="988567" y="3052762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دفاع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2C30-9315-45A3-863F-6C96066C4BE5}"/>
              </a:ext>
            </a:extLst>
          </p:cNvPr>
          <p:cNvSpPr txBox="1"/>
          <p:nvPr/>
        </p:nvSpPr>
        <p:spPr>
          <a:xfrm>
            <a:off x="988567" y="3640360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الاشتراك الرقمي والمحتوى الرقمي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203439-8C1E-43A9-8197-7570370F5F45}"/>
              </a:ext>
            </a:extLst>
          </p:cNvPr>
          <p:cNvSpPr txBox="1"/>
          <p:nvPr/>
        </p:nvSpPr>
        <p:spPr>
          <a:xfrm>
            <a:off x="988567" y="3342818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الأدوية أو المنتجات ذات الصلة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8C2B50-D143-4AFD-B864-7B8F18E8A8F1}"/>
              </a:ext>
            </a:extLst>
          </p:cNvPr>
          <p:cNvSpPr txBox="1"/>
          <p:nvPr/>
        </p:nvSpPr>
        <p:spPr>
          <a:xfrm>
            <a:off x="988567" y="4277308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المقامرة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F0291B-ED88-4A60-9058-0C8889E61360}"/>
              </a:ext>
            </a:extLst>
          </p:cNvPr>
          <p:cNvSpPr txBox="1"/>
          <p:nvPr/>
        </p:nvSpPr>
        <p:spPr>
          <a:xfrm>
            <a:off x="988567" y="3949338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تبغ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03A973-3421-4CFB-9625-87D08B6F1220}"/>
              </a:ext>
            </a:extLst>
          </p:cNvPr>
          <p:cNvSpPr txBox="1"/>
          <p:nvPr/>
        </p:nvSpPr>
        <p:spPr>
          <a:xfrm>
            <a:off x="988567" y="4605278"/>
            <a:ext cx="692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أسلحة وذخائر ومتفجرات</a:t>
            </a:r>
            <a:endParaRPr lang="en-US" dirty="0"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2A336D-5DB4-45D0-BBE4-1929CA985584}"/>
              </a:ext>
            </a:extLst>
          </p:cNvPr>
          <p:cNvGrpSpPr/>
          <p:nvPr/>
        </p:nvGrpSpPr>
        <p:grpSpPr>
          <a:xfrm>
            <a:off x="7955628" y="1388744"/>
            <a:ext cx="199805" cy="3507451"/>
            <a:chOff x="1813337" y="1388744"/>
            <a:chExt cx="199805" cy="3507451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36594430-E961-472D-AA9C-57F394BB0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13337" y="1662998"/>
              <a:ext cx="199805" cy="199805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28868D1-D4BA-4F97-AEF6-A76A5598A500}"/>
                </a:ext>
              </a:extLst>
            </p:cNvPr>
            <p:cNvGrpSpPr/>
            <p:nvPr/>
          </p:nvGrpSpPr>
          <p:grpSpPr>
            <a:xfrm>
              <a:off x="1813337" y="1388744"/>
              <a:ext cx="199805" cy="3507451"/>
              <a:chOff x="1813337" y="1388744"/>
              <a:chExt cx="199805" cy="3507451"/>
            </a:xfrm>
          </p:grpSpPr>
          <p:pic>
            <p:nvPicPr>
              <p:cNvPr id="3" name="Graphic 2">
                <a:extLst>
                  <a:ext uri="{FF2B5EF4-FFF2-40B4-BE49-F238E27FC236}">
                    <a16:creationId xmlns:a16="http://schemas.microsoft.com/office/drawing/2014/main" id="{9414E2BE-FFA5-43B5-80C4-9E8BA4048E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1388744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C7D954AC-640B-4033-A859-EED92F5E6F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1965020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32" name="Graphic 31">
                <a:extLst>
                  <a:ext uri="{FF2B5EF4-FFF2-40B4-BE49-F238E27FC236}">
                    <a16:creationId xmlns:a16="http://schemas.microsoft.com/office/drawing/2014/main" id="{D67AE21E-501E-4FEE-B0F3-249C8691E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2274796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34" name="Graphic 33">
                <a:extLst>
                  <a:ext uri="{FF2B5EF4-FFF2-40B4-BE49-F238E27FC236}">
                    <a16:creationId xmlns:a16="http://schemas.microsoft.com/office/drawing/2014/main" id="{5A5A4571-D268-417D-939E-FFE3E394FE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2581830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35" name="Graphic 34">
                <a:extLst>
                  <a:ext uri="{FF2B5EF4-FFF2-40B4-BE49-F238E27FC236}">
                    <a16:creationId xmlns:a16="http://schemas.microsoft.com/office/drawing/2014/main" id="{A9C449F1-5376-48A2-A9CF-130BD3074F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2839532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4F7CC170-81C5-4D2E-9ABF-93480BBF56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3143874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40" name="Graphic 39">
                <a:extLst>
                  <a:ext uri="{FF2B5EF4-FFF2-40B4-BE49-F238E27FC236}">
                    <a16:creationId xmlns:a16="http://schemas.microsoft.com/office/drawing/2014/main" id="{63B3A953-C64B-4696-A68C-ACF3E88207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3397666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41" name="Graphic 40">
                <a:extLst>
                  <a:ext uri="{FF2B5EF4-FFF2-40B4-BE49-F238E27FC236}">
                    <a16:creationId xmlns:a16="http://schemas.microsoft.com/office/drawing/2014/main" id="{160F53A2-818F-4395-87C4-7AB0B7E61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3731472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42" name="Graphic 41">
                <a:extLst>
                  <a:ext uri="{FF2B5EF4-FFF2-40B4-BE49-F238E27FC236}">
                    <a16:creationId xmlns:a16="http://schemas.microsoft.com/office/drawing/2014/main" id="{32E076D4-B264-4189-8B28-2363952F9A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4040450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43" name="Graphic 42">
                <a:extLst>
                  <a:ext uri="{FF2B5EF4-FFF2-40B4-BE49-F238E27FC236}">
                    <a16:creationId xmlns:a16="http://schemas.microsoft.com/office/drawing/2014/main" id="{F849ADEB-13FC-4C69-A516-B9F692AFDB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4370626"/>
                <a:ext cx="199805" cy="199805"/>
              </a:xfrm>
              <a:prstGeom prst="rect">
                <a:avLst/>
              </a:prstGeom>
            </p:spPr>
          </p:pic>
          <p:pic>
            <p:nvPicPr>
              <p:cNvPr id="44" name="Graphic 43">
                <a:extLst>
                  <a:ext uri="{FF2B5EF4-FFF2-40B4-BE49-F238E27FC236}">
                    <a16:creationId xmlns:a16="http://schemas.microsoft.com/office/drawing/2014/main" id="{8C183B87-1275-4708-8B52-B1A81066CF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13337" y="4696390"/>
                <a:ext cx="199805" cy="19980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66190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150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ar-JO" sz="3300" b="1" i="0" dirty="0">
                <a:solidFill>
                  <a:srgbClr val="FD5129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نماذج الاعمال الخاصة بتقنيات لـ</a:t>
            </a:r>
            <a:endParaRPr lang="en-US" sz="3300" b="1" i="0" dirty="0">
              <a:solidFill>
                <a:srgbClr val="FD5129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300" b="1" i="0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 Business API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3300" b="1" i="0" dirty="0"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38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72AD87E-27F9-49E5-A19F-EFAC970F7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49944" y="1070882"/>
            <a:ext cx="244112" cy="24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52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637500" y="392637"/>
            <a:ext cx="6679186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>
              <a:spcBef>
                <a:spcPts val="0"/>
              </a:spcBef>
              <a:buClr>
                <a:schemeClr val="accent1"/>
              </a:buClr>
              <a:buSzPts val="2000"/>
              <a:buNone/>
            </a:pPr>
            <a:r>
              <a:rPr lang="ar-JO" sz="2000" b="1" dirty="0">
                <a:solidFill>
                  <a:srgbClr val="232B5C"/>
                </a:solidFill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نماذج الاعمال الخاصة بتقنيات</a:t>
            </a:r>
            <a:endParaRPr lang="en-US" sz="2000" b="1" dirty="0">
              <a:solidFill>
                <a:srgbClr val="232B5C"/>
              </a:solidFill>
              <a:latin typeface="DIN NEXT™ ARABIC BOLD" panose="020B0803020203050203" pitchFamily="34" charset="-78"/>
              <a:ea typeface="Roboto Slab"/>
              <a:cs typeface="DIN NEXT™ ARABIC BOLD" panose="020B0803020203050203" pitchFamily="34" charset="-78"/>
              <a:sym typeface="Roboto Slab"/>
            </a:endParaRP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39</a:t>
            </a:fld>
            <a:endParaRPr dirty="0">
              <a:solidFill>
                <a:srgbClr val="FD5129"/>
              </a:solidFill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043D17B-3377-4287-A005-A5A64539D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731912"/>
              </p:ext>
            </p:extLst>
          </p:nvPr>
        </p:nvGraphicFramePr>
        <p:xfrm>
          <a:off x="374809" y="1602195"/>
          <a:ext cx="8029575" cy="22250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644866">
                  <a:extLst>
                    <a:ext uri="{9D8B030D-6E8A-4147-A177-3AD203B41FA5}">
                      <a16:colId xmlns:a16="http://schemas.microsoft.com/office/drawing/2014/main" val="280653354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411516079"/>
                    </a:ext>
                  </a:extLst>
                </a:gridCol>
                <a:gridCol w="1936909">
                  <a:extLst>
                    <a:ext uri="{9D8B030D-6E8A-4147-A177-3AD203B41FA5}">
                      <a16:colId xmlns:a16="http://schemas.microsoft.com/office/drawing/2014/main" val="3547077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المبلغ / السعر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>
                    <a:solidFill>
                      <a:srgbClr val="232B5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التكرار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>
                    <a:solidFill>
                      <a:srgbClr val="232B5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العنصر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>
                    <a:solidFill>
                      <a:srgbClr val="232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71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en-US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375</a:t>
                      </a: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 ريال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مره واحدة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رسوم تأسيس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35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en-US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3000</a:t>
                      </a: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 ريال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شهري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رسوم اشتراك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272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سعر الرسالة من الواتس اب +</a:t>
                      </a:r>
                      <a:r>
                        <a:rPr lang="en-US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0.01875 </a:t>
                      </a: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 ريال / رسالة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حسب الاستخدام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رسائل</a:t>
                      </a:r>
                      <a:r>
                        <a:rPr lang="en-US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Notification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179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en-US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0.01875</a:t>
                      </a: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 ريال / رسالة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حسب الاستخدام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رسائل </a:t>
                      </a:r>
                      <a:r>
                        <a:rPr lang="en-US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Customer 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509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اول 5 الاف مستخدم مجانا ومن ثم 0.10 ريال لكل مستخدم اضافي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حسب الاستخدام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JO" dirty="0">
                          <a:latin typeface="DIN NEXT™ ARABIC REGULAR" panose="020B0503020203050203" pitchFamily="34" charset="-78"/>
                          <a:cs typeface="DIN NEXT™ ARABIC REGULAR" panose="020B0503020203050203" pitchFamily="34" charset="-78"/>
                        </a:rPr>
                        <a:t>العملاء الفاعلين</a:t>
                      </a:r>
                      <a:endParaRPr lang="en-US" dirty="0">
                        <a:latin typeface="DIN NEXT™ ARABIC REGULAR" panose="020B0503020203050203" pitchFamily="34" charset="-78"/>
                        <a:cs typeface="DIN NEXT™ ARABIC REGULAR" panose="020B0503020203050203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124271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A3541A8D-3449-478F-B8DC-CAA8680EFBEC}"/>
              </a:ext>
            </a:extLst>
          </p:cNvPr>
          <p:cNvSpPr txBox="1"/>
          <p:nvPr/>
        </p:nvSpPr>
        <p:spPr>
          <a:xfrm>
            <a:off x="0" y="4899912"/>
            <a:ext cx="64461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https://developers.facebook.com/docs/whatsapp/pricing/#usd</a:t>
            </a:r>
          </a:p>
        </p:txBody>
      </p:sp>
    </p:spTree>
    <p:extLst>
      <p:ext uri="{BB962C8B-B14F-4D97-AF65-F5344CB8AC3E}">
        <p14:creationId xmlns:p14="http://schemas.microsoft.com/office/powerpoint/2010/main" val="967680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28353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مستخدمي منصة التواصل الاجتماعي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</a:t>
            </a:r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 في المملكة</a:t>
            </a:r>
            <a:endParaRPr lang="en-US"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0000"/>
                </a:solidFill>
              </a:rPr>
              <a:t>4</a:t>
            </a:fld>
            <a:endParaRPr dirty="0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375932-2717-42F7-BC6F-577E52113069}"/>
              </a:ext>
            </a:extLst>
          </p:cNvPr>
          <p:cNvSpPr txBox="1"/>
          <p:nvPr/>
        </p:nvSpPr>
        <p:spPr>
          <a:xfrm>
            <a:off x="0" y="4907968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232B5C"/>
                </a:solidFill>
              </a:rPr>
              <a:t>https://www.globalmediainsight.com/blog/saudi-arabia-social-media-statistics/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61CAFEC-165F-47D0-8E00-2A39FDA77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2783553"/>
              </p:ext>
            </p:extLst>
          </p:nvPr>
        </p:nvGraphicFramePr>
        <p:xfrm>
          <a:off x="2197768" y="1268077"/>
          <a:ext cx="4748463" cy="316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8809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7"/>
          <p:cNvSpPr txBox="1">
            <a:spLocks noGrp="1"/>
          </p:cNvSpPr>
          <p:nvPr>
            <p:ph type="ctrTitle" idx="4294967295"/>
          </p:nvPr>
        </p:nvSpPr>
        <p:spPr>
          <a:xfrm>
            <a:off x="685800" y="17357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rgbClr val="FD5129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26,000,000</a:t>
            </a:r>
            <a:r>
              <a:rPr lang="ar-JO" sz="8000" b="1" dirty="0">
                <a:solidFill>
                  <a:srgbClr val="FD5129"/>
                </a:solidFill>
                <a:latin typeface="Poppins" panose="00000500000000000000" pitchFamily="50" charset="0"/>
              </a:rPr>
              <a:t>+</a:t>
            </a:r>
            <a:endParaRPr sz="8000" b="1" dirty="0">
              <a:solidFill>
                <a:srgbClr val="FD5129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48" name="Google Shape;248;p27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sz="2500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مستخدم لمنصة الواتس اب في المملكة</a:t>
            </a:r>
            <a:endParaRPr sz="2500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249" name="Google Shape;249;p2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6275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مستخدمو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 </a:t>
            </a:r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 النشطون اعتبارًا من الربع الثالث من عام 2017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6</a:t>
            </a:fld>
            <a:endParaRPr dirty="0">
              <a:solidFill>
                <a:srgbClr val="FD512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754CFC-63D5-4336-92E0-FB7B79089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223" y="1010720"/>
            <a:ext cx="4900776" cy="390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65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اعرض علامتك التجارية على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7</a:t>
            </a:fld>
            <a:endParaRPr dirty="0">
              <a:solidFill>
                <a:srgbClr val="FD512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5B72AA-A383-4B48-98AB-E6181C6B7AE0}"/>
              </a:ext>
            </a:extLst>
          </p:cNvPr>
          <p:cNvSpPr txBox="1"/>
          <p:nvPr/>
        </p:nvSpPr>
        <p:spPr>
          <a:xfrm>
            <a:off x="3355937" y="1360164"/>
            <a:ext cx="50019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b="0" i="0" u="none" strike="noStrike" baseline="0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يمكن للشركات المتوسطة والكبيرة التواصل مع العملاء على نطاق واسع </a:t>
            </a:r>
            <a:r>
              <a:rPr lang="ar-JO" b="0" u="none" strike="noStrike" baseline="0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باستخدام </a:t>
            </a:r>
            <a:r>
              <a:rPr lang="en-US" b="0" u="none" strike="noStrike" baseline="0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WhatsApp Business API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5081E4-9EAE-4544-B7CF-8C4A4D1CB1BF}"/>
              </a:ext>
            </a:extLst>
          </p:cNvPr>
          <p:cNvGrpSpPr/>
          <p:nvPr/>
        </p:nvGrpSpPr>
        <p:grpSpPr>
          <a:xfrm>
            <a:off x="809067" y="433522"/>
            <a:ext cx="2172133" cy="4316329"/>
            <a:chOff x="6043308" y="115660"/>
            <a:chExt cx="2388595" cy="47464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4BA94-A5C1-45C3-977E-13A18EE33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0271" y="670810"/>
              <a:ext cx="1132974" cy="11329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F74BE0-8203-4022-8892-4CF32657FE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0" t="27554" r="-1067" b="17140"/>
            <a:stretch/>
          </p:blipFill>
          <p:spPr>
            <a:xfrm>
              <a:off x="6168190" y="2085474"/>
              <a:ext cx="2189660" cy="266437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7740E5-39D7-480C-B8B6-AF7D0795857F}"/>
                </a:ext>
              </a:extLst>
            </p:cNvPr>
            <p:cNvSpPr txBox="1"/>
            <p:nvPr/>
          </p:nvSpPr>
          <p:spPr>
            <a:xfrm>
              <a:off x="6168190" y="1777697"/>
              <a:ext cx="1389533" cy="3384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</a:rPr>
                <a:t>TAQNYAT</a:t>
              </a:r>
              <a:endParaRPr lang="en-US" b="1" dirty="0"/>
            </a:p>
          </p:txBody>
        </p:sp>
        <p:pic>
          <p:nvPicPr>
            <p:cNvPr id="17" name="Picture 2" descr="iPhone XR White Mockup PNG Image | Free Download | Search png, Iphone  mockup, Png">
              <a:extLst>
                <a:ext uri="{FF2B5EF4-FFF2-40B4-BE49-F238E27FC236}">
                  <a16:creationId xmlns:a16="http://schemas.microsoft.com/office/drawing/2014/main" id="{57F6366D-83AA-4FEE-A99B-B592170C0E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69" t="1559" r="27232" b="2066"/>
            <a:stretch/>
          </p:blipFill>
          <p:spPr bwMode="auto">
            <a:xfrm>
              <a:off x="6043308" y="115660"/>
              <a:ext cx="2388595" cy="4746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DB915AF-46F3-45E1-AC95-E0162B52CC83}"/>
              </a:ext>
            </a:extLst>
          </p:cNvPr>
          <p:cNvSpPr txBox="1"/>
          <p:nvPr/>
        </p:nvSpPr>
        <p:spPr>
          <a:xfrm>
            <a:off x="5113901" y="2952340"/>
            <a:ext cx="5868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TAQNYAT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DC94F8-258D-4D8D-B959-B5EBC7782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2869" y="2325311"/>
            <a:ext cx="492878" cy="4928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812347-622E-4AD9-87B3-AE4068107D3A}"/>
              </a:ext>
            </a:extLst>
          </p:cNvPr>
          <p:cNvSpPr txBox="1"/>
          <p:nvPr/>
        </p:nvSpPr>
        <p:spPr>
          <a:xfrm>
            <a:off x="4825166" y="2371695"/>
            <a:ext cx="28473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b="0" i="0" u="none" strike="noStrike" baseline="0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عرض شعار الشركة الخاص بك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0C2ED4D-2BA7-4874-832B-B45B42F16750}"/>
              </a:ext>
            </a:extLst>
          </p:cNvPr>
          <p:cNvSpPr/>
          <p:nvPr/>
        </p:nvSpPr>
        <p:spPr>
          <a:xfrm>
            <a:off x="-2310687" y="660879"/>
            <a:ext cx="198589" cy="1985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A47F6B8-D152-406C-8F58-28EBA6566E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664" t="5871" r="43603" b="92185"/>
          <a:stretch/>
        </p:blipFill>
        <p:spPr>
          <a:xfrm>
            <a:off x="-1160578" y="804350"/>
            <a:ext cx="70052" cy="6395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C72DFC9-8DA1-465C-87E4-AC58755BC019}"/>
              </a:ext>
            </a:extLst>
          </p:cNvPr>
          <p:cNvSpPr txBox="1"/>
          <p:nvPr/>
        </p:nvSpPr>
        <p:spPr>
          <a:xfrm>
            <a:off x="-1877251" y="964321"/>
            <a:ext cx="5868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TAQNYAT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3859CE0-369B-4FFE-A910-DCC38FD46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8367" y="702383"/>
            <a:ext cx="133947" cy="13394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3626038-A558-47C8-9265-B8B4847D1D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56332" y="3109832"/>
            <a:ext cx="429415" cy="42941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04B74FEF-9348-476F-8D28-4E5C003520B1}"/>
              </a:ext>
            </a:extLst>
          </p:cNvPr>
          <p:cNvSpPr txBox="1"/>
          <p:nvPr/>
        </p:nvSpPr>
        <p:spPr>
          <a:xfrm>
            <a:off x="3190607" y="2972475"/>
            <a:ext cx="44819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عرض علامة التوثيق الخاصة بالواتس اب , لإظهار ان حسابك هو الحساب الرسمي , وهو محل ثقة للتعاملات لان شركة الواتس اب تحققت من معلومات حسابك 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9ABBCEC-18A5-40A9-8EB3-E7ABDDB6EE7D}"/>
              </a:ext>
            </a:extLst>
          </p:cNvPr>
          <p:cNvSpPr txBox="1"/>
          <p:nvPr/>
        </p:nvSpPr>
        <p:spPr>
          <a:xfrm>
            <a:off x="7792869" y="3830890"/>
            <a:ext cx="12636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</a:rPr>
              <a:t>TAQNYAT</a:t>
            </a:r>
            <a:endParaRPr lang="en-US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7570F4D-19D1-46E1-A760-3FAC722DDF67}"/>
              </a:ext>
            </a:extLst>
          </p:cNvPr>
          <p:cNvSpPr txBox="1"/>
          <p:nvPr/>
        </p:nvSpPr>
        <p:spPr>
          <a:xfrm>
            <a:off x="3263254" y="3830890"/>
            <a:ext cx="4481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اظهار اسم المنشأة في قائمة مراسلات الخاصة بعميلك دون الحاجة الى إضافة اسم المنشأة الى دليل الهاتف الخاص به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584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 rtl="1"/>
            <a:r>
              <a:rPr lang="ar-JO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اعرض علامتك التجارية على </a:t>
            </a:r>
            <a:r>
              <a:rPr lang="en-US" b="1" dirty="0">
                <a:solidFill>
                  <a:srgbClr val="232B5C"/>
                </a:solidFill>
                <a:latin typeface="DIN NEXT™ ARABIC BOLD" panose="020B0803020203050203" pitchFamily="34" charset="-78"/>
                <a:cs typeface="DIN NEXT™ ARABIC BOLD" panose="020B0803020203050203" pitchFamily="34" charset="-78"/>
              </a:rPr>
              <a:t>WhatsApp</a:t>
            </a:r>
            <a:endParaRPr b="1" dirty="0">
              <a:solidFill>
                <a:srgbClr val="232B5C"/>
              </a:solidFill>
              <a:latin typeface="DIN NEXT™ ARABIC BOLD" panose="020B0803020203050203" pitchFamily="34" charset="-78"/>
              <a:cs typeface="DIN NEXT™ ARABIC BOLD" panose="020B0803020203050203" pitchFamily="34" charset="-78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D5129"/>
                </a:solidFill>
              </a:rPr>
              <a:t>8</a:t>
            </a:fld>
            <a:endParaRPr dirty="0">
              <a:solidFill>
                <a:srgbClr val="FD5129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5081E4-9EAE-4544-B7CF-8C4A4D1CB1BF}"/>
              </a:ext>
            </a:extLst>
          </p:cNvPr>
          <p:cNvGrpSpPr/>
          <p:nvPr/>
        </p:nvGrpSpPr>
        <p:grpSpPr>
          <a:xfrm>
            <a:off x="809067" y="433522"/>
            <a:ext cx="2172133" cy="4316329"/>
            <a:chOff x="6043308" y="115660"/>
            <a:chExt cx="2388595" cy="47464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4BA94-A5C1-45C3-977E-13A18EE33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0271" y="670810"/>
              <a:ext cx="1132974" cy="113297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F74BE0-8203-4022-8892-4CF32657FE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0" t="27554" r="-1067" b="17140"/>
            <a:stretch/>
          </p:blipFill>
          <p:spPr>
            <a:xfrm>
              <a:off x="6168190" y="2085474"/>
              <a:ext cx="2189660" cy="266437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7740E5-39D7-480C-B8B6-AF7D0795857F}"/>
                </a:ext>
              </a:extLst>
            </p:cNvPr>
            <p:cNvSpPr txBox="1"/>
            <p:nvPr/>
          </p:nvSpPr>
          <p:spPr>
            <a:xfrm>
              <a:off x="6168190" y="1777697"/>
              <a:ext cx="1389533" cy="3384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</a:rPr>
                <a:t>TAQNYAT</a:t>
              </a:r>
              <a:endParaRPr lang="en-US" b="1" dirty="0"/>
            </a:p>
          </p:txBody>
        </p:sp>
        <p:pic>
          <p:nvPicPr>
            <p:cNvPr id="17" name="Picture 2" descr="iPhone XR White Mockup PNG Image | Free Download | Search png, Iphone  mockup, Png">
              <a:extLst>
                <a:ext uri="{FF2B5EF4-FFF2-40B4-BE49-F238E27FC236}">
                  <a16:creationId xmlns:a16="http://schemas.microsoft.com/office/drawing/2014/main" id="{57F6366D-83AA-4FEE-A99B-B592170C0E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69" t="1559" r="27232" b="2066"/>
            <a:stretch/>
          </p:blipFill>
          <p:spPr bwMode="auto">
            <a:xfrm>
              <a:off x="6043308" y="115660"/>
              <a:ext cx="2388595" cy="4746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C0C2ED4D-2BA7-4874-832B-B45B42F16750}"/>
              </a:ext>
            </a:extLst>
          </p:cNvPr>
          <p:cNvSpPr/>
          <p:nvPr/>
        </p:nvSpPr>
        <p:spPr>
          <a:xfrm>
            <a:off x="-2310687" y="660879"/>
            <a:ext cx="198589" cy="1985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A47F6B8-D152-406C-8F58-28EBA6566E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664" t="5871" r="43603" b="92185"/>
          <a:stretch/>
        </p:blipFill>
        <p:spPr>
          <a:xfrm>
            <a:off x="-1160578" y="804350"/>
            <a:ext cx="70052" cy="6395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C72DFC9-8DA1-465C-87E4-AC58755BC019}"/>
              </a:ext>
            </a:extLst>
          </p:cNvPr>
          <p:cNvSpPr txBox="1"/>
          <p:nvPr/>
        </p:nvSpPr>
        <p:spPr>
          <a:xfrm>
            <a:off x="-1877251" y="964321"/>
            <a:ext cx="5868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TAQNYAT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3859CE0-369B-4FFE-A910-DCC38FD46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8367" y="702383"/>
            <a:ext cx="133947" cy="13394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DAD53CF-9D8F-497A-85E4-25A0FF2CB7C0}"/>
              </a:ext>
            </a:extLst>
          </p:cNvPr>
          <p:cNvSpPr txBox="1"/>
          <p:nvPr/>
        </p:nvSpPr>
        <p:spPr>
          <a:xfrm>
            <a:off x="3981450" y="1449651"/>
            <a:ext cx="41102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b="0" i="0" u="none" strike="noStrike" baseline="0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إمكانية الضغط على الروابط المرسلة من قبلك لعملائك واعتبارها روابط وليست مجرد نص يتوجب على العميل نسخة ولصقة في المتصفح لمعرفة المحتوى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6BC0B97-1E0A-484F-AF31-27E99CD04A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84284" y="1546192"/>
            <a:ext cx="476250" cy="4762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26DC537-F63C-47C3-BC74-8D42C66DE8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91653" y="2363085"/>
            <a:ext cx="591505" cy="5915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04026A5-B77A-45DF-B559-3FB9A664D378}"/>
              </a:ext>
            </a:extLst>
          </p:cNvPr>
          <p:cNvSpPr txBox="1"/>
          <p:nvPr/>
        </p:nvSpPr>
        <p:spPr>
          <a:xfrm>
            <a:off x="3914108" y="2473357"/>
            <a:ext cx="41102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عرض وصف وشرح عن طبيعة نشاط المنشأة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pic>
        <p:nvPicPr>
          <p:cNvPr id="49" name="Graphic 48">
            <a:extLst>
              <a:ext uri="{FF2B5EF4-FFF2-40B4-BE49-F238E27FC236}">
                <a16:creationId xmlns:a16="http://schemas.microsoft.com/office/drawing/2014/main" id="{28ED2E1B-0BEE-4DD6-A44D-2578DAF566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18326" y="3129360"/>
            <a:ext cx="572115" cy="572115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5273FD0A-E213-4DB8-B0FA-A11273E94F0B}"/>
              </a:ext>
            </a:extLst>
          </p:cNvPr>
          <p:cNvSpPr txBox="1"/>
          <p:nvPr/>
        </p:nvSpPr>
        <p:spPr>
          <a:xfrm>
            <a:off x="3914108" y="3261528"/>
            <a:ext cx="41102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اظهار الرابط الخاص بالمنشئة , ليتسنى للعميل الوصل الى الموقع الالكتروني الخاص بك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B26F30A1-D55C-4D98-80D0-98A7A9F321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84284" y="4002966"/>
            <a:ext cx="406242" cy="406242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F9CB64A4-DCA0-432F-8E3C-D62B17E17139}"/>
              </a:ext>
            </a:extLst>
          </p:cNvPr>
          <p:cNvSpPr txBox="1"/>
          <p:nvPr/>
        </p:nvSpPr>
        <p:spPr>
          <a:xfrm>
            <a:off x="3914107" y="4002966"/>
            <a:ext cx="41102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dirty="0">
                <a:solidFill>
                  <a:srgbClr val="232B5C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rPr>
              <a:t>اظهار البريد الالكتروني  الخاص بالمنشأة , ليتسنى للعميل التواصل معك من خلال البريد الرسمي.</a:t>
            </a:r>
            <a:endParaRPr lang="en-US" dirty="0">
              <a:solidFill>
                <a:srgbClr val="232B5C"/>
              </a:solidFill>
              <a:latin typeface="DIN NEXT™ ARABIC REGULAR" panose="020B0503020203050203" pitchFamily="34" charset="-78"/>
              <a:cs typeface="DIN NEXT™ ARABIC REGULAR" panose="020B050302020305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851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"/>
          <p:cNvSpPr txBox="1">
            <a:spLocks noGrp="1"/>
          </p:cNvSpPr>
          <p:nvPr>
            <p:ph type="body" idx="4294967295"/>
          </p:nvPr>
        </p:nvSpPr>
        <p:spPr>
          <a:xfrm>
            <a:off x="3590944" y="612577"/>
            <a:ext cx="4813440" cy="41974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600"/>
              </a:spcBef>
              <a:spcAft>
                <a:spcPts val="0"/>
              </a:spcAft>
              <a:buNone/>
            </a:pPr>
            <a:r>
              <a:rPr lang="ar-JO" sz="2800" b="1" dirty="0">
                <a:solidFill>
                  <a:srgbClr val="232B5C"/>
                </a:solidFill>
                <a:highlight>
                  <a:schemeClr val="lt2"/>
                </a:highlight>
                <a:latin typeface="DIN NEXT™ ARABIC BOLD" panose="020B0803020203050203" pitchFamily="34" charset="-78"/>
                <a:ea typeface="Roboto Slab"/>
                <a:cs typeface="DIN NEXT™ ARABIC BOLD" panose="020B0803020203050203" pitchFamily="34" charset="-78"/>
                <a:sym typeface="Roboto Slab"/>
              </a:rPr>
              <a:t>نوع رسائل الوسائط المستخدمة</a:t>
            </a:r>
            <a:endParaRPr lang="en-US" sz="2000" dirty="0">
              <a:highlight>
                <a:schemeClr val="lt2"/>
              </a:highlight>
            </a:endParaRPr>
          </a:p>
        </p:txBody>
      </p:sp>
      <p:sp>
        <p:nvSpPr>
          <p:cNvPr id="351" name="Google Shape;351;p33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1CBD5D-F5E0-4C03-A4FA-F6947C785981}"/>
              </a:ext>
            </a:extLst>
          </p:cNvPr>
          <p:cNvGrpSpPr/>
          <p:nvPr/>
        </p:nvGrpSpPr>
        <p:grpSpPr>
          <a:xfrm>
            <a:off x="919303" y="406618"/>
            <a:ext cx="2122941" cy="4403401"/>
            <a:chOff x="6186401" y="406618"/>
            <a:chExt cx="2122941" cy="44034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95461A3-5F73-4F11-8D4D-BC85CEC0A8A2}"/>
                </a:ext>
              </a:extLst>
            </p:cNvPr>
            <p:cNvGrpSpPr/>
            <p:nvPr/>
          </p:nvGrpSpPr>
          <p:grpSpPr>
            <a:xfrm>
              <a:off x="6186401" y="406618"/>
              <a:ext cx="2122941" cy="4403401"/>
              <a:chOff x="5349805" y="366530"/>
              <a:chExt cx="2122941" cy="440340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9BEEFE0-B0E9-424A-A285-1B8E4F1567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87953"/>
              <a:stretch/>
            </p:blipFill>
            <p:spPr>
              <a:xfrm>
                <a:off x="5412730" y="3712861"/>
                <a:ext cx="2019150" cy="540540"/>
              </a:xfrm>
              <a:prstGeom prst="rect">
                <a:avLst/>
              </a:prstGeom>
            </p:spPr>
          </p:pic>
          <p:pic>
            <p:nvPicPr>
              <p:cNvPr id="12" name="Picture 4" descr="Default WhatsApp Dark Theme Wallpaper. | Chat wallpaper whatsapp, Purple  wallpaper iphone, Wallpaper wa">
                <a:extLst>
                  <a:ext uri="{FF2B5EF4-FFF2-40B4-BE49-F238E27FC236}">
                    <a16:creationId xmlns:a16="http://schemas.microsoft.com/office/drawing/2014/main" id="{881D5380-D88D-4F2D-8DE5-A7D70B4AB6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068" b="1"/>
              <a:stretch/>
            </p:blipFill>
            <p:spPr bwMode="auto">
              <a:xfrm>
                <a:off x="5413746" y="736809"/>
                <a:ext cx="2019149" cy="29760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84B47A8-B3E2-45BB-9EC4-4920B8A7A9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-4" b="90019"/>
              <a:stretch/>
            </p:blipFill>
            <p:spPr>
              <a:xfrm>
                <a:off x="5413234" y="768229"/>
                <a:ext cx="2011247" cy="446210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FE5F003-C719-4C9D-AE5E-29D9FB093E4B}"/>
                  </a:ext>
                </a:extLst>
              </p:cNvPr>
              <p:cNvSpPr/>
              <p:nvPr/>
            </p:nvSpPr>
            <p:spPr>
              <a:xfrm>
                <a:off x="5549620" y="991355"/>
                <a:ext cx="198589" cy="1985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A52F98F-E647-42A1-A384-AC89342B86A3}"/>
                  </a:ext>
                </a:extLst>
              </p:cNvPr>
              <p:cNvSpPr/>
              <p:nvPr/>
            </p:nvSpPr>
            <p:spPr>
              <a:xfrm>
                <a:off x="5773037" y="1016431"/>
                <a:ext cx="520259" cy="144746"/>
              </a:xfrm>
              <a:prstGeom prst="rect">
                <a:avLst/>
              </a:prstGeom>
              <a:solidFill>
                <a:srgbClr val="232D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E25D6736-BA96-4779-926F-262ACF5707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1664" t="5871" r="43603" b="92185"/>
              <a:stretch/>
            </p:blipFill>
            <p:spPr>
              <a:xfrm>
                <a:off x="6159992" y="1063722"/>
                <a:ext cx="70052" cy="63959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5F1B5E-E261-4F4C-BE9A-12951C61424B}"/>
                  </a:ext>
                </a:extLst>
              </p:cNvPr>
              <p:cNvSpPr txBox="1"/>
              <p:nvPr/>
            </p:nvSpPr>
            <p:spPr>
              <a:xfrm>
                <a:off x="5678256" y="996471"/>
                <a:ext cx="58681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>
                    <a:solidFill>
                      <a:schemeClr val="bg1"/>
                    </a:solidFill>
                  </a:rPr>
                  <a:t>TAQNYAT</a:t>
                </a: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E6659B16-4441-421B-80F6-E4D100F5B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81940" y="1032859"/>
                <a:ext cx="133947" cy="133947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E26D23A-9E3F-424E-8B17-867F775E4AE5}"/>
                  </a:ext>
                </a:extLst>
              </p:cNvPr>
              <p:cNvSpPr/>
              <p:nvPr/>
            </p:nvSpPr>
            <p:spPr>
              <a:xfrm>
                <a:off x="5410349" y="768563"/>
                <a:ext cx="1122747" cy="169384"/>
              </a:xfrm>
              <a:prstGeom prst="rect">
                <a:avLst/>
              </a:prstGeom>
              <a:solidFill>
                <a:srgbClr val="0F1E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4DBAD39-2E91-4145-AB3D-A2410F8833C8}"/>
                  </a:ext>
                </a:extLst>
              </p:cNvPr>
              <p:cNvSpPr/>
              <p:nvPr/>
            </p:nvSpPr>
            <p:spPr>
              <a:xfrm>
                <a:off x="5353200" y="4250178"/>
                <a:ext cx="2076300" cy="998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oogle Shape;352;p33">
                <a:extLst>
                  <a:ext uri="{FF2B5EF4-FFF2-40B4-BE49-F238E27FC236}">
                    <a16:creationId xmlns:a16="http://schemas.microsoft.com/office/drawing/2014/main" id="{D2FB8565-769E-48B8-AA49-A8C6CC084BBD}"/>
                  </a:ext>
                </a:extLst>
              </p:cNvPr>
              <p:cNvGrpSpPr/>
              <p:nvPr/>
            </p:nvGrpSpPr>
            <p:grpSpPr>
              <a:xfrm>
                <a:off x="5349805" y="366530"/>
                <a:ext cx="2122941" cy="4403401"/>
                <a:chOff x="2547150" y="238125"/>
                <a:chExt cx="2525675" cy="5238750"/>
              </a:xfrm>
            </p:grpSpPr>
            <p:sp>
              <p:nvSpPr>
                <p:cNvPr id="29" name="Google Shape;353;p33">
                  <a:extLst>
                    <a:ext uri="{FF2B5EF4-FFF2-40B4-BE49-F238E27FC236}">
                      <a16:creationId xmlns:a16="http://schemas.microsoft.com/office/drawing/2014/main" id="{E3E41AA0-839A-4A61-AB95-E510C5F4420D}"/>
                    </a:ext>
                  </a:extLst>
                </p:cNvPr>
                <p:cNvSpPr/>
                <p:nvPr/>
              </p:nvSpPr>
              <p:spPr>
                <a:xfrm>
                  <a:off x="2547150" y="238125"/>
                  <a:ext cx="2525675" cy="52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27" h="209550" extrusionOk="0">
                      <a:moveTo>
                        <a:pt x="98629" y="18886"/>
                      </a:moveTo>
                      <a:lnTo>
                        <a:pt x="98629" y="190364"/>
                      </a:lnTo>
                      <a:lnTo>
                        <a:pt x="2398" y="190364"/>
                      </a:lnTo>
                      <a:lnTo>
                        <a:pt x="2398" y="18886"/>
                      </a:lnTo>
                      <a:close/>
                      <a:moveTo>
                        <a:pt x="10343" y="0"/>
                      </a:moveTo>
                      <a:lnTo>
                        <a:pt x="9293" y="75"/>
                      </a:lnTo>
                      <a:lnTo>
                        <a:pt x="8244" y="225"/>
                      </a:lnTo>
                      <a:lnTo>
                        <a:pt x="7270" y="450"/>
                      </a:lnTo>
                      <a:lnTo>
                        <a:pt x="6295" y="824"/>
                      </a:lnTo>
                      <a:lnTo>
                        <a:pt x="5396" y="1274"/>
                      </a:lnTo>
                      <a:lnTo>
                        <a:pt x="4572" y="1799"/>
                      </a:lnTo>
                      <a:lnTo>
                        <a:pt x="3747" y="2398"/>
                      </a:lnTo>
                      <a:lnTo>
                        <a:pt x="2998" y="3073"/>
                      </a:lnTo>
                      <a:lnTo>
                        <a:pt x="2323" y="3747"/>
                      </a:lnTo>
                      <a:lnTo>
                        <a:pt x="1724" y="4572"/>
                      </a:lnTo>
                      <a:lnTo>
                        <a:pt x="1199" y="5396"/>
                      </a:lnTo>
                      <a:lnTo>
                        <a:pt x="824" y="6370"/>
                      </a:lnTo>
                      <a:lnTo>
                        <a:pt x="450" y="7270"/>
                      </a:lnTo>
                      <a:lnTo>
                        <a:pt x="225" y="8319"/>
                      </a:lnTo>
                      <a:lnTo>
                        <a:pt x="0" y="9293"/>
                      </a:lnTo>
                      <a:lnTo>
                        <a:pt x="0" y="10343"/>
                      </a:lnTo>
                      <a:lnTo>
                        <a:pt x="0" y="199207"/>
                      </a:lnTo>
                      <a:lnTo>
                        <a:pt x="0" y="200257"/>
                      </a:lnTo>
                      <a:lnTo>
                        <a:pt x="225" y="201231"/>
                      </a:lnTo>
                      <a:lnTo>
                        <a:pt x="450" y="202280"/>
                      </a:lnTo>
                      <a:lnTo>
                        <a:pt x="824" y="203180"/>
                      </a:lnTo>
                      <a:lnTo>
                        <a:pt x="1199" y="204154"/>
                      </a:lnTo>
                      <a:lnTo>
                        <a:pt x="1724" y="204978"/>
                      </a:lnTo>
                      <a:lnTo>
                        <a:pt x="2323" y="205803"/>
                      </a:lnTo>
                      <a:lnTo>
                        <a:pt x="2998" y="206477"/>
                      </a:lnTo>
                      <a:lnTo>
                        <a:pt x="3747" y="207152"/>
                      </a:lnTo>
                      <a:lnTo>
                        <a:pt x="4572" y="207751"/>
                      </a:lnTo>
                      <a:lnTo>
                        <a:pt x="5396" y="208276"/>
                      </a:lnTo>
                      <a:lnTo>
                        <a:pt x="6295" y="208726"/>
                      </a:lnTo>
                      <a:lnTo>
                        <a:pt x="7270" y="209100"/>
                      </a:lnTo>
                      <a:lnTo>
                        <a:pt x="8244" y="209325"/>
                      </a:lnTo>
                      <a:lnTo>
                        <a:pt x="9293" y="209475"/>
                      </a:lnTo>
                      <a:lnTo>
                        <a:pt x="10343" y="209550"/>
                      </a:lnTo>
                      <a:lnTo>
                        <a:pt x="90610" y="209550"/>
                      </a:lnTo>
                      <a:lnTo>
                        <a:pt x="91659" y="209475"/>
                      </a:lnTo>
                      <a:lnTo>
                        <a:pt x="92708" y="209325"/>
                      </a:lnTo>
                      <a:lnTo>
                        <a:pt x="93682" y="209100"/>
                      </a:lnTo>
                      <a:lnTo>
                        <a:pt x="94657" y="208726"/>
                      </a:lnTo>
                      <a:lnTo>
                        <a:pt x="95556" y="208276"/>
                      </a:lnTo>
                      <a:lnTo>
                        <a:pt x="96455" y="207751"/>
                      </a:lnTo>
                      <a:lnTo>
                        <a:pt x="97205" y="207152"/>
                      </a:lnTo>
                      <a:lnTo>
                        <a:pt x="97954" y="206477"/>
                      </a:lnTo>
                      <a:lnTo>
                        <a:pt x="98629" y="205803"/>
                      </a:lnTo>
                      <a:lnTo>
                        <a:pt x="99228" y="204978"/>
                      </a:lnTo>
                      <a:lnTo>
                        <a:pt x="99753" y="204154"/>
                      </a:lnTo>
                      <a:lnTo>
                        <a:pt x="100203" y="203180"/>
                      </a:lnTo>
                      <a:lnTo>
                        <a:pt x="100577" y="202280"/>
                      </a:lnTo>
                      <a:lnTo>
                        <a:pt x="100802" y="201231"/>
                      </a:lnTo>
                      <a:lnTo>
                        <a:pt x="100952" y="200257"/>
                      </a:lnTo>
                      <a:lnTo>
                        <a:pt x="101027" y="199207"/>
                      </a:lnTo>
                      <a:lnTo>
                        <a:pt x="101027" y="10343"/>
                      </a:lnTo>
                      <a:lnTo>
                        <a:pt x="100952" y="9293"/>
                      </a:lnTo>
                      <a:lnTo>
                        <a:pt x="100802" y="8319"/>
                      </a:lnTo>
                      <a:lnTo>
                        <a:pt x="100577" y="7270"/>
                      </a:lnTo>
                      <a:lnTo>
                        <a:pt x="100203" y="6370"/>
                      </a:lnTo>
                      <a:lnTo>
                        <a:pt x="99753" y="5396"/>
                      </a:lnTo>
                      <a:lnTo>
                        <a:pt x="99228" y="4572"/>
                      </a:lnTo>
                      <a:lnTo>
                        <a:pt x="98629" y="3747"/>
                      </a:lnTo>
                      <a:lnTo>
                        <a:pt x="97954" y="3073"/>
                      </a:lnTo>
                      <a:lnTo>
                        <a:pt x="97205" y="2398"/>
                      </a:lnTo>
                      <a:lnTo>
                        <a:pt x="96455" y="1799"/>
                      </a:lnTo>
                      <a:lnTo>
                        <a:pt x="95556" y="1274"/>
                      </a:lnTo>
                      <a:lnTo>
                        <a:pt x="94657" y="824"/>
                      </a:lnTo>
                      <a:lnTo>
                        <a:pt x="93682" y="450"/>
                      </a:lnTo>
                      <a:lnTo>
                        <a:pt x="92708" y="225"/>
                      </a:lnTo>
                      <a:lnTo>
                        <a:pt x="91659" y="75"/>
                      </a:lnTo>
                      <a:lnTo>
                        <a:pt x="9061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54;p33">
                  <a:extLst>
                    <a:ext uri="{FF2B5EF4-FFF2-40B4-BE49-F238E27FC236}">
                      <a16:creationId xmlns:a16="http://schemas.microsoft.com/office/drawing/2014/main" id="{A1010661-D973-4040-92B9-4630DE4903F6}"/>
                    </a:ext>
                  </a:extLst>
                </p:cNvPr>
                <p:cNvSpPr/>
                <p:nvPr/>
              </p:nvSpPr>
              <p:spPr>
                <a:xfrm>
                  <a:off x="3557025" y="5147100"/>
                  <a:ext cx="504050" cy="17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2" h="7196" extrusionOk="0">
                      <a:moveTo>
                        <a:pt x="3598" y="0"/>
                      </a:moveTo>
                      <a:lnTo>
                        <a:pt x="2849" y="75"/>
                      </a:lnTo>
                      <a:lnTo>
                        <a:pt x="2174" y="300"/>
                      </a:lnTo>
                      <a:lnTo>
                        <a:pt x="1575" y="600"/>
                      </a:lnTo>
                      <a:lnTo>
                        <a:pt x="1050" y="1050"/>
                      </a:lnTo>
                      <a:lnTo>
                        <a:pt x="600" y="1574"/>
                      </a:lnTo>
                      <a:lnTo>
                        <a:pt x="301" y="2174"/>
                      </a:lnTo>
                      <a:lnTo>
                        <a:pt x="76" y="2848"/>
                      </a:lnTo>
                      <a:lnTo>
                        <a:pt x="1" y="3598"/>
                      </a:lnTo>
                      <a:lnTo>
                        <a:pt x="76" y="4347"/>
                      </a:lnTo>
                      <a:lnTo>
                        <a:pt x="301" y="5022"/>
                      </a:lnTo>
                      <a:lnTo>
                        <a:pt x="600" y="5621"/>
                      </a:lnTo>
                      <a:lnTo>
                        <a:pt x="1050" y="6146"/>
                      </a:lnTo>
                      <a:lnTo>
                        <a:pt x="1575" y="6596"/>
                      </a:lnTo>
                      <a:lnTo>
                        <a:pt x="2174" y="6896"/>
                      </a:lnTo>
                      <a:lnTo>
                        <a:pt x="2849" y="7120"/>
                      </a:lnTo>
                      <a:lnTo>
                        <a:pt x="3598" y="7195"/>
                      </a:lnTo>
                      <a:lnTo>
                        <a:pt x="16639" y="7195"/>
                      </a:lnTo>
                      <a:lnTo>
                        <a:pt x="17313" y="7120"/>
                      </a:lnTo>
                      <a:lnTo>
                        <a:pt x="17988" y="6896"/>
                      </a:lnTo>
                      <a:lnTo>
                        <a:pt x="18587" y="6596"/>
                      </a:lnTo>
                      <a:lnTo>
                        <a:pt x="19112" y="6146"/>
                      </a:lnTo>
                      <a:lnTo>
                        <a:pt x="19562" y="5621"/>
                      </a:lnTo>
                      <a:lnTo>
                        <a:pt x="19861" y="5022"/>
                      </a:lnTo>
                      <a:lnTo>
                        <a:pt x="20086" y="4347"/>
                      </a:lnTo>
                      <a:lnTo>
                        <a:pt x="20161" y="3598"/>
                      </a:lnTo>
                      <a:lnTo>
                        <a:pt x="20086" y="2848"/>
                      </a:lnTo>
                      <a:lnTo>
                        <a:pt x="19861" y="2174"/>
                      </a:lnTo>
                      <a:lnTo>
                        <a:pt x="19562" y="1574"/>
                      </a:lnTo>
                      <a:lnTo>
                        <a:pt x="19112" y="1050"/>
                      </a:lnTo>
                      <a:lnTo>
                        <a:pt x="18587" y="600"/>
                      </a:lnTo>
                      <a:lnTo>
                        <a:pt x="17988" y="300"/>
                      </a:lnTo>
                      <a:lnTo>
                        <a:pt x="17313" y="75"/>
                      </a:lnTo>
                      <a:lnTo>
                        <a:pt x="1663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55;p33">
                  <a:extLst>
                    <a:ext uri="{FF2B5EF4-FFF2-40B4-BE49-F238E27FC236}">
                      <a16:creationId xmlns:a16="http://schemas.microsoft.com/office/drawing/2014/main" id="{41C44BC2-30C1-4E95-ADE4-698B719E7C36}"/>
                    </a:ext>
                  </a:extLst>
                </p:cNvPr>
                <p:cNvSpPr/>
                <p:nvPr/>
              </p:nvSpPr>
              <p:spPr>
                <a:xfrm>
                  <a:off x="3008050" y="423600"/>
                  <a:ext cx="99325" cy="9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3" h="3973" extrusionOk="0">
                      <a:moveTo>
                        <a:pt x="2024" y="1"/>
                      </a:moveTo>
                      <a:lnTo>
                        <a:pt x="1575" y="76"/>
                      </a:lnTo>
                      <a:lnTo>
                        <a:pt x="1200" y="151"/>
                      </a:lnTo>
                      <a:lnTo>
                        <a:pt x="900" y="375"/>
                      </a:lnTo>
                      <a:lnTo>
                        <a:pt x="600" y="600"/>
                      </a:lnTo>
                      <a:lnTo>
                        <a:pt x="375" y="900"/>
                      </a:lnTo>
                      <a:lnTo>
                        <a:pt x="151" y="1200"/>
                      </a:lnTo>
                      <a:lnTo>
                        <a:pt x="76" y="1575"/>
                      </a:lnTo>
                      <a:lnTo>
                        <a:pt x="1" y="2024"/>
                      </a:lnTo>
                      <a:lnTo>
                        <a:pt x="76" y="2399"/>
                      </a:lnTo>
                      <a:lnTo>
                        <a:pt x="151" y="2774"/>
                      </a:lnTo>
                      <a:lnTo>
                        <a:pt x="375" y="3073"/>
                      </a:lnTo>
                      <a:lnTo>
                        <a:pt x="600" y="3373"/>
                      </a:lnTo>
                      <a:lnTo>
                        <a:pt x="900" y="3673"/>
                      </a:lnTo>
                      <a:lnTo>
                        <a:pt x="1200" y="3823"/>
                      </a:lnTo>
                      <a:lnTo>
                        <a:pt x="1575" y="3973"/>
                      </a:lnTo>
                      <a:lnTo>
                        <a:pt x="2399" y="3973"/>
                      </a:lnTo>
                      <a:lnTo>
                        <a:pt x="2774" y="3823"/>
                      </a:lnTo>
                      <a:lnTo>
                        <a:pt x="3073" y="3673"/>
                      </a:lnTo>
                      <a:lnTo>
                        <a:pt x="3373" y="3373"/>
                      </a:lnTo>
                      <a:lnTo>
                        <a:pt x="3598" y="3073"/>
                      </a:lnTo>
                      <a:lnTo>
                        <a:pt x="3823" y="2774"/>
                      </a:lnTo>
                      <a:lnTo>
                        <a:pt x="3898" y="2399"/>
                      </a:lnTo>
                      <a:lnTo>
                        <a:pt x="3973" y="2024"/>
                      </a:lnTo>
                      <a:lnTo>
                        <a:pt x="3898" y="1575"/>
                      </a:lnTo>
                      <a:lnTo>
                        <a:pt x="3823" y="1200"/>
                      </a:lnTo>
                      <a:lnTo>
                        <a:pt x="3598" y="900"/>
                      </a:lnTo>
                      <a:lnTo>
                        <a:pt x="3373" y="600"/>
                      </a:lnTo>
                      <a:lnTo>
                        <a:pt x="3073" y="375"/>
                      </a:lnTo>
                      <a:lnTo>
                        <a:pt x="2774" y="151"/>
                      </a:lnTo>
                      <a:lnTo>
                        <a:pt x="2399" y="76"/>
                      </a:lnTo>
                      <a:lnTo>
                        <a:pt x="2024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56;p33">
                  <a:extLst>
                    <a:ext uri="{FF2B5EF4-FFF2-40B4-BE49-F238E27FC236}">
                      <a16:creationId xmlns:a16="http://schemas.microsoft.com/office/drawing/2014/main" id="{C2AFCF81-10CE-4ABB-9DB3-A4F9BE8C4B97}"/>
                    </a:ext>
                  </a:extLst>
                </p:cNvPr>
                <p:cNvSpPr/>
                <p:nvPr/>
              </p:nvSpPr>
              <p:spPr>
                <a:xfrm>
                  <a:off x="3566400" y="434850"/>
                  <a:ext cx="487175" cy="7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87" h="3074" extrusionOk="0">
                      <a:moveTo>
                        <a:pt x="1275" y="0"/>
                      </a:moveTo>
                      <a:lnTo>
                        <a:pt x="1050" y="75"/>
                      </a:lnTo>
                      <a:lnTo>
                        <a:pt x="750" y="150"/>
                      </a:lnTo>
                      <a:lnTo>
                        <a:pt x="525" y="300"/>
                      </a:lnTo>
                      <a:lnTo>
                        <a:pt x="375" y="450"/>
                      </a:lnTo>
                      <a:lnTo>
                        <a:pt x="225" y="675"/>
                      </a:lnTo>
                      <a:lnTo>
                        <a:pt x="75" y="975"/>
                      </a:lnTo>
                      <a:lnTo>
                        <a:pt x="1" y="1274"/>
                      </a:lnTo>
                      <a:lnTo>
                        <a:pt x="1" y="1574"/>
                      </a:lnTo>
                      <a:lnTo>
                        <a:pt x="1" y="1874"/>
                      </a:lnTo>
                      <a:lnTo>
                        <a:pt x="75" y="2174"/>
                      </a:lnTo>
                      <a:lnTo>
                        <a:pt x="225" y="2399"/>
                      </a:lnTo>
                      <a:lnTo>
                        <a:pt x="375" y="2623"/>
                      </a:lnTo>
                      <a:lnTo>
                        <a:pt x="525" y="2773"/>
                      </a:lnTo>
                      <a:lnTo>
                        <a:pt x="750" y="2923"/>
                      </a:lnTo>
                      <a:lnTo>
                        <a:pt x="1050" y="2998"/>
                      </a:lnTo>
                      <a:lnTo>
                        <a:pt x="1275" y="3073"/>
                      </a:lnTo>
                      <a:lnTo>
                        <a:pt x="18137" y="3073"/>
                      </a:lnTo>
                      <a:lnTo>
                        <a:pt x="18437" y="2998"/>
                      </a:lnTo>
                      <a:lnTo>
                        <a:pt x="18662" y="2923"/>
                      </a:lnTo>
                      <a:lnTo>
                        <a:pt x="18887" y="2773"/>
                      </a:lnTo>
                      <a:lnTo>
                        <a:pt x="19112" y="2623"/>
                      </a:lnTo>
                      <a:lnTo>
                        <a:pt x="19262" y="2399"/>
                      </a:lnTo>
                      <a:lnTo>
                        <a:pt x="19337" y="2174"/>
                      </a:lnTo>
                      <a:lnTo>
                        <a:pt x="19412" y="1874"/>
                      </a:lnTo>
                      <a:lnTo>
                        <a:pt x="19486" y="1574"/>
                      </a:lnTo>
                      <a:lnTo>
                        <a:pt x="19412" y="1274"/>
                      </a:lnTo>
                      <a:lnTo>
                        <a:pt x="19337" y="975"/>
                      </a:lnTo>
                      <a:lnTo>
                        <a:pt x="19262" y="675"/>
                      </a:lnTo>
                      <a:lnTo>
                        <a:pt x="19112" y="450"/>
                      </a:lnTo>
                      <a:lnTo>
                        <a:pt x="18887" y="300"/>
                      </a:lnTo>
                      <a:lnTo>
                        <a:pt x="18662" y="150"/>
                      </a:lnTo>
                      <a:lnTo>
                        <a:pt x="18437" y="75"/>
                      </a:lnTo>
                      <a:lnTo>
                        <a:pt x="18137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30B6FEB-0E2A-4614-B830-A67DFE0AB19F}"/>
                </a:ext>
              </a:extLst>
            </p:cNvPr>
            <p:cNvGrpSpPr/>
            <p:nvPr/>
          </p:nvGrpSpPr>
          <p:grpSpPr>
            <a:xfrm>
              <a:off x="6388077" y="1430444"/>
              <a:ext cx="1493902" cy="1309626"/>
              <a:chOff x="6388077" y="1430444"/>
              <a:chExt cx="1493902" cy="1309626"/>
            </a:xfrm>
          </p:grpSpPr>
          <p:pic>
            <p:nvPicPr>
              <p:cNvPr id="53" name="Graphic 52">
                <a:extLst>
                  <a:ext uri="{FF2B5EF4-FFF2-40B4-BE49-F238E27FC236}">
                    <a16:creationId xmlns:a16="http://schemas.microsoft.com/office/drawing/2014/main" id="{03E106B6-CC4D-4177-8863-F087DE7A54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6388077" y="1430444"/>
                <a:ext cx="1493902" cy="129787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A7927D1-6B64-4D66-A0C9-ECB5E74DFF97}"/>
                  </a:ext>
                </a:extLst>
              </p:cNvPr>
              <p:cNvSpPr txBox="1"/>
              <p:nvPr/>
            </p:nvSpPr>
            <p:spPr>
              <a:xfrm>
                <a:off x="6426200" y="2269962"/>
                <a:ext cx="139999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</a:rPr>
                  <a:t>This is your invoice for may 2021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E5F13A3-E73B-4786-B486-C639A9B4D482}"/>
                  </a:ext>
                </a:extLst>
              </p:cNvPr>
              <p:cNvSpPr txBox="1"/>
              <p:nvPr/>
            </p:nvSpPr>
            <p:spPr>
              <a:xfrm>
                <a:off x="7388802" y="2555404"/>
                <a:ext cx="471604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solidFill>
                      <a:srgbClr val="75FFEF"/>
                    </a:solidFill>
                  </a:rPr>
                  <a:t>1:33 PM</a:t>
                </a:r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C527F19-148B-43AF-B780-29E7CB9B68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13550" y="1600311"/>
                <a:ext cx="1312643" cy="449374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DD547B7-7065-49C7-9235-D37AAB8AB70C}"/>
                  </a:ext>
                </a:extLst>
              </p:cNvPr>
              <p:cNvSpPr/>
              <p:nvPr/>
            </p:nvSpPr>
            <p:spPr>
              <a:xfrm>
                <a:off x="6513550" y="2048737"/>
                <a:ext cx="1312643" cy="2336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0" name="Graphic 39">
                <a:extLst>
                  <a:ext uri="{FF2B5EF4-FFF2-40B4-BE49-F238E27FC236}">
                    <a16:creationId xmlns:a16="http://schemas.microsoft.com/office/drawing/2014/main" id="{DD35533F-E0A7-4C58-8330-9601AD38E7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6513550" y="2089267"/>
                <a:ext cx="164474" cy="164474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3E7E1A5-80E2-493C-AC6B-3AD50DD043D8}"/>
                  </a:ext>
                </a:extLst>
              </p:cNvPr>
              <p:cNvSpPr txBox="1"/>
              <p:nvPr/>
            </p:nvSpPr>
            <p:spPr>
              <a:xfrm>
                <a:off x="6573808" y="2070783"/>
                <a:ext cx="84029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MAY 2021.pfd</a:t>
                </a:r>
              </a:p>
            </p:txBody>
          </p:sp>
        </p:grpSp>
      </p:grpSp>
      <p:pic>
        <p:nvPicPr>
          <p:cNvPr id="33" name="Graphic 32">
            <a:extLst>
              <a:ext uri="{FF2B5EF4-FFF2-40B4-BE49-F238E27FC236}">
                <a16:creationId xmlns:a16="http://schemas.microsoft.com/office/drawing/2014/main" id="{83C117AB-93B8-4074-B360-2E3A232D5A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07783" y="1526101"/>
            <a:ext cx="167469" cy="16746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8A89F08-799F-4CBE-84D9-022F6D2B3933}"/>
              </a:ext>
            </a:extLst>
          </p:cNvPr>
          <p:cNvSpPr txBox="1"/>
          <p:nvPr/>
        </p:nvSpPr>
        <p:spPr>
          <a:xfrm>
            <a:off x="3507209" y="1393136"/>
            <a:ext cx="46005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نص</a:t>
            </a:r>
          </a:p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تسجيل صوتي</a:t>
            </a:r>
          </a:p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تسجيل فيديو</a:t>
            </a:r>
          </a:p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صورة</a:t>
            </a:r>
          </a:p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ملفات (</a:t>
            </a:r>
            <a:r>
              <a:rPr lang="en-US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PDF , WORD , PPT)</a:t>
            </a:r>
          </a:p>
          <a:p>
            <a:pPr marL="0" indent="0" algn="r" rtl="1">
              <a:buNone/>
            </a:pPr>
            <a:endParaRPr lang="en-US" sz="2000" dirty="0">
              <a:solidFill>
                <a:srgbClr val="232B5C"/>
              </a:solidFill>
              <a:highlight>
                <a:schemeClr val="lt2"/>
              </a:highlight>
              <a:latin typeface="DIN NEXT™ ARABIC REGULAR" panose="020B0503020203050203" pitchFamily="34" charset="-78"/>
              <a:ea typeface="Source Sans Pro"/>
              <a:cs typeface="DIN NEXT™ ARABIC REGULAR" panose="020B0503020203050203" pitchFamily="34" charset="-78"/>
              <a:sym typeface="Source Sans Pro"/>
            </a:endParaRPr>
          </a:p>
          <a:p>
            <a:pPr marL="0" indent="0" algn="r" rtl="1">
              <a:buNone/>
            </a:pPr>
            <a:r>
              <a:rPr lang="ar-JO" sz="2000" dirty="0">
                <a:solidFill>
                  <a:srgbClr val="232B5C"/>
                </a:solidFill>
                <a:highlight>
                  <a:schemeClr val="lt2"/>
                </a:highlight>
                <a:latin typeface="DIN NEXT™ ARABIC REGULAR" panose="020B0503020203050203" pitchFamily="34" charset="-78"/>
                <a:ea typeface="Source Sans Pro"/>
                <a:cs typeface="DIN NEXT™ ARABIC REGULAR" panose="020B0503020203050203" pitchFamily="34" charset="-78"/>
                <a:sym typeface="Source Sans Pro"/>
              </a:rPr>
              <a:t>يمكن ارسال خليط ما بين الوسائط ونص لتوضيح ما تحويه الملفات للمستخدم كما هو موضح في الصورة الجانبية</a:t>
            </a: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E752769E-A858-4689-A331-3B5FCB44F6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07783" y="1825109"/>
            <a:ext cx="167469" cy="167469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DE796923-82AA-4B24-887D-B67F5B7255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07783" y="2159867"/>
            <a:ext cx="167469" cy="16746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9CF1045B-EC6F-41B3-94F5-B6CAFE742B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07783" y="2444851"/>
            <a:ext cx="167469" cy="167469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E7F0EEF6-C0B3-42B8-B479-352A3EAEC6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07783" y="2746352"/>
            <a:ext cx="167469" cy="167469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33759717-DCFD-4472-95D0-1D89B5A187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07783" y="3388251"/>
            <a:ext cx="167469" cy="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6488"/>
      </p:ext>
    </p:extLst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1408</Words>
  <Application>Microsoft Office PowerPoint</Application>
  <PresentationFormat>On-screen Show (16:9)</PresentationFormat>
  <Paragraphs>325</Paragraphs>
  <Slides>39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DIN NEXT™ ARABIC REGULAR</vt:lpstr>
      <vt:lpstr>Poppins</vt:lpstr>
      <vt:lpstr>Roboto Slab</vt:lpstr>
      <vt:lpstr>Poppins Medium</vt:lpstr>
      <vt:lpstr>Arial</vt:lpstr>
      <vt:lpstr>Calibri</vt:lpstr>
      <vt:lpstr>Source Sans Pro</vt:lpstr>
      <vt:lpstr>DIN NEXT™ ARABIC BOLD</vt:lpstr>
      <vt:lpstr>Cordelia template</vt:lpstr>
      <vt:lpstr>PowerPoint Presentation</vt:lpstr>
      <vt:lpstr>PowerPoint Presentation</vt:lpstr>
      <vt:lpstr>الإحصاءات الاجتماعية السعودية لعام 2020</vt:lpstr>
      <vt:lpstr>مستخدمي منصة التواصل الاجتماعي WhatsApp في المملكة</vt:lpstr>
      <vt:lpstr>26,000,000+</vt:lpstr>
      <vt:lpstr>مستخدمو WhatsApp  النشطون اعتبارًا من الربع الثالث من عام 2017</vt:lpstr>
      <vt:lpstr>اعرض علامتك التجارية على WhatsApp</vt:lpstr>
      <vt:lpstr>اعرض علامتك التجارية على WhatsApp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تدفقCustomer Care </vt:lpstr>
      <vt:lpstr>رسائل Customer care تمكن المنشئة من</vt:lpstr>
      <vt:lpstr>فوائد رسائل Customer care</vt:lpstr>
      <vt:lpstr>PowerPoint Presentation</vt:lpstr>
      <vt:lpstr>تمكن رسائل Notification المنشئة من </vt:lpstr>
      <vt:lpstr>تصنيفات القوالب لرسائل Notification</vt:lpstr>
      <vt:lpstr>شروط اشراك العميل (opt-in) </vt:lpstr>
      <vt:lpstr>يجب على العملاء الاشتراك صراحة في الإخطارات</vt:lpstr>
      <vt:lpstr>كيف يمكن إكمال الحصول على موافقة المستخدم خارج WhatsApp </vt:lpstr>
      <vt:lpstr>فوائد رسائل Notification</vt:lpstr>
      <vt:lpstr>تعريف قالب جديد</vt:lpstr>
      <vt:lpstr>مراجعة حالات تعريف القوالب الجديدة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WHATSAPP BUSINESS API</dc:title>
  <dc:creator>anas hamarsh</dc:creator>
  <cp:lastModifiedBy>Anas Hamarshi</cp:lastModifiedBy>
  <cp:revision>94</cp:revision>
  <dcterms:modified xsi:type="dcterms:W3CDTF">2021-06-09T07:47:56Z</dcterms:modified>
</cp:coreProperties>
</file>